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4" roundtripDataSignature="AMtx7mjLOe3ISquS1IA0oZQi+TTKDFFE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8"/>
          <p:cNvSpPr/>
          <p:nvPr>
            <p:ph idx="2" type="pic"/>
          </p:nvPr>
        </p:nvSpPr>
        <p:spPr>
          <a:xfrm>
            <a:off x="1792288" y="612775"/>
            <a:ext cx="5486400" cy="4114800"/>
          </a:xfrm>
          <a:prstGeom prst="rect">
            <a:avLst/>
          </a:prstGeom>
          <a:noFill/>
          <a:ln>
            <a:noFill/>
          </a:ln>
        </p:spPr>
      </p:sp>
      <p:sp>
        <p:nvSpPr>
          <p:cNvPr id="68" name="Google Shape;68;p5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3.jpg"/><Relationship Id="rId5" Type="http://schemas.openxmlformats.org/officeDocument/2006/relationships/image" Target="../media/image27.jpg"/><Relationship Id="rId6"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onderfulengineering.com/what-is-civil-engineering/"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45.jpg"/><Relationship Id="rId5"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jp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17748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BASICS OF CIVIL ENGINEERING  &amp; MECHANICS</a:t>
            </a:r>
            <a:endParaRPr/>
          </a:p>
        </p:txBody>
      </p:sp>
      <p:sp>
        <p:nvSpPr>
          <p:cNvPr id="89" name="Google Shape;89;p1"/>
          <p:cNvSpPr txBox="1"/>
          <p:nvPr>
            <p:ph idx="1" type="subTitle"/>
          </p:nvPr>
        </p:nvSpPr>
        <p:spPr>
          <a:xfrm>
            <a:off x="1371600" y="3371850"/>
            <a:ext cx="6400800" cy="333375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None/>
            </a:pPr>
            <a:r>
              <a:rPr lang="en-US">
                <a:solidFill>
                  <a:schemeClr val="dk1"/>
                </a:solidFill>
                <a:latin typeface="Times New Roman"/>
                <a:ea typeface="Times New Roman"/>
                <a:cs typeface="Times New Roman"/>
                <a:sym typeface="Times New Roman"/>
              </a:rPr>
              <a:t>Course code:CV14/CV24</a:t>
            </a:r>
            <a:endParaRPr/>
          </a:p>
          <a:p>
            <a:pPr indent="0" lvl="0" marL="0" rtl="0" algn="ctr">
              <a:spcBef>
                <a:spcPts val="640"/>
              </a:spcBef>
              <a:spcAft>
                <a:spcPts val="0"/>
              </a:spcAft>
              <a:buClr>
                <a:schemeClr val="dk1"/>
              </a:buClr>
              <a:buSzPts val="3200"/>
              <a:buNone/>
            </a:pPr>
            <a:r>
              <a:rPr lang="en-US">
                <a:solidFill>
                  <a:schemeClr val="dk1"/>
                </a:solidFill>
                <a:latin typeface="Times New Roman"/>
                <a:ea typeface="Times New Roman"/>
                <a:cs typeface="Times New Roman"/>
                <a:sym typeface="Times New Roman"/>
              </a:rPr>
              <a:t>Credits:3:0:0</a:t>
            </a:r>
            <a:endParaRPr/>
          </a:p>
          <a:p>
            <a:pPr indent="0" lvl="0" marL="0" rtl="0" algn="ctr">
              <a:spcBef>
                <a:spcPts val="640"/>
              </a:spcBef>
              <a:spcAft>
                <a:spcPts val="0"/>
              </a:spcAft>
              <a:buClr>
                <a:srgbClr val="002060"/>
              </a:buClr>
              <a:buSzPts val="3200"/>
              <a:buNone/>
            </a:pPr>
            <a:r>
              <a:rPr b="1" i="1" lang="en-US" u="sng">
                <a:solidFill>
                  <a:srgbClr val="002060"/>
                </a:solidFill>
                <a:latin typeface="Times New Roman"/>
                <a:ea typeface="Times New Roman"/>
                <a:cs typeface="Times New Roman"/>
                <a:sym typeface="Times New Roman"/>
              </a:rPr>
              <a:t>Topics Covered</a:t>
            </a:r>
            <a:endParaRPr/>
          </a:p>
          <a:p>
            <a:pPr indent="0" lvl="0" marL="0" rtl="0" algn="ctr">
              <a:spcBef>
                <a:spcPts val="640"/>
              </a:spcBef>
              <a:spcAft>
                <a:spcPts val="0"/>
              </a:spcAft>
              <a:buClr>
                <a:srgbClr val="002060"/>
              </a:buClr>
              <a:buSzPts val="3200"/>
              <a:buNone/>
            </a:pPr>
            <a:r>
              <a:rPr b="1" i="1" lang="en-US" u="sng">
                <a:solidFill>
                  <a:srgbClr val="002060"/>
                </a:solidFill>
                <a:latin typeface="Times New Roman"/>
                <a:ea typeface="Times New Roman"/>
                <a:cs typeface="Times New Roman"/>
                <a:sym typeface="Times New Roman"/>
              </a:rPr>
              <a:t>Introduction to Civil Engineering</a:t>
            </a:r>
            <a:endParaRPr/>
          </a:p>
        </p:txBody>
      </p:sp>
      <p:pic>
        <p:nvPicPr>
          <p:cNvPr descr="C:\Users\admin\Downloads\Logo_21.06.2017 (1).jpg" id="90" name="Google Shape;90;p1"/>
          <p:cNvPicPr preferRelativeResize="0"/>
          <p:nvPr/>
        </p:nvPicPr>
        <p:blipFill rotWithShape="1">
          <a:blip r:embed="rId3">
            <a:alphaModFix/>
          </a:blip>
          <a:srcRect b="0" l="0" r="0" t="0"/>
          <a:stretch/>
        </p:blipFill>
        <p:spPr>
          <a:xfrm>
            <a:off x="152400" y="152400"/>
            <a:ext cx="3200400" cy="147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ph idx="1" type="body"/>
          </p:nvPr>
        </p:nvSpPr>
        <p:spPr>
          <a:xfrm>
            <a:off x="457200" y="1289958"/>
            <a:ext cx="8229600" cy="533944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rgbClr val="333E49"/>
              </a:buClr>
              <a:buSzPct val="100000"/>
              <a:buNone/>
            </a:pPr>
            <a:r>
              <a:rPr b="1" lang="en-US" sz="3100" u="sng">
                <a:solidFill>
                  <a:srgbClr val="333E49"/>
                </a:solidFill>
                <a:latin typeface="Times New Roman"/>
                <a:ea typeface="Times New Roman"/>
                <a:cs typeface="Times New Roman"/>
                <a:sym typeface="Times New Roman"/>
              </a:rPr>
              <a:t>GEOTECHNICAL ENGINEERING</a:t>
            </a:r>
            <a:endParaRPr/>
          </a:p>
          <a:p>
            <a:pPr indent="-342931" lvl="0" marL="342900" rtl="0" algn="just">
              <a:spcBef>
                <a:spcPts val="573"/>
              </a:spcBef>
              <a:spcAft>
                <a:spcPts val="0"/>
              </a:spcAft>
              <a:buClr>
                <a:srgbClr val="333E49"/>
              </a:buClr>
              <a:buSzPct val="100000"/>
              <a:buChar char="•"/>
            </a:pPr>
            <a:r>
              <a:rPr lang="en-US" sz="3100">
                <a:solidFill>
                  <a:srgbClr val="333E49"/>
                </a:solidFill>
                <a:latin typeface="Times New Roman"/>
                <a:ea typeface="Times New Roman"/>
                <a:cs typeface="Times New Roman"/>
                <a:sym typeface="Times New Roman"/>
              </a:rPr>
              <a:t>Geotechnical Engineering is the study of rock and soil supporting Civil Engineering systems.</a:t>
            </a:r>
            <a:endParaRPr/>
          </a:p>
          <a:p>
            <a:pPr indent="-342931" lvl="0" marL="342900" rtl="0" algn="just">
              <a:spcBef>
                <a:spcPts val="573"/>
              </a:spcBef>
              <a:spcAft>
                <a:spcPts val="0"/>
              </a:spcAft>
              <a:buClr>
                <a:srgbClr val="333E49"/>
              </a:buClr>
              <a:buSzPct val="100000"/>
              <a:buChar char="•"/>
            </a:pPr>
            <a:r>
              <a:rPr lang="en-US" sz="3100">
                <a:solidFill>
                  <a:srgbClr val="333E49"/>
                </a:solidFill>
                <a:latin typeface="Times New Roman"/>
                <a:ea typeface="Times New Roman"/>
                <a:cs typeface="Times New Roman"/>
                <a:sym typeface="Times New Roman"/>
              </a:rPr>
              <a:t>Identification of soil properties presents challenges to geotechnical engineers as the soil properties vary from place to place and with depth.</a:t>
            </a:r>
            <a:endParaRPr/>
          </a:p>
          <a:p>
            <a:pPr indent="-342931" lvl="0" marL="342900" rtl="0" algn="just">
              <a:spcBef>
                <a:spcPts val="573"/>
              </a:spcBef>
              <a:spcAft>
                <a:spcPts val="0"/>
              </a:spcAft>
              <a:buClr>
                <a:srgbClr val="333E49"/>
              </a:buClr>
              <a:buSzPct val="100000"/>
              <a:buChar char="•"/>
            </a:pPr>
            <a:r>
              <a:rPr lang="en-US" sz="3100">
                <a:solidFill>
                  <a:srgbClr val="333E49"/>
                </a:solidFill>
                <a:latin typeface="Times New Roman"/>
                <a:ea typeface="Times New Roman"/>
                <a:cs typeface="Times New Roman"/>
                <a:sym typeface="Times New Roman"/>
              </a:rPr>
              <a:t>The material properties and behavior of soil are difficult to predict due to its variability and limitation on investigation.</a:t>
            </a:r>
            <a:endParaRPr/>
          </a:p>
          <a:p>
            <a:pPr indent="-342931" lvl="0" marL="342900" rtl="0" algn="just">
              <a:spcBef>
                <a:spcPts val="573"/>
              </a:spcBef>
              <a:spcAft>
                <a:spcPts val="0"/>
              </a:spcAft>
              <a:buClr>
                <a:srgbClr val="333E49"/>
              </a:buClr>
              <a:buSzPct val="100000"/>
              <a:buChar char="•"/>
            </a:pPr>
            <a:r>
              <a:rPr lang="en-US" sz="3100">
                <a:solidFill>
                  <a:srgbClr val="333E49"/>
                </a:solidFill>
                <a:latin typeface="Times New Roman"/>
                <a:ea typeface="Times New Roman"/>
                <a:cs typeface="Times New Roman"/>
                <a:sym typeface="Times New Roman"/>
              </a:rPr>
              <a:t>It involves in the design of foundations, tunnels, embankments, dams, retaining walls, stability of natural slopes, mining, petroleum exploration, offshore structures, landfills etc.</a:t>
            </a:r>
            <a:endParaRPr/>
          </a:p>
          <a:p>
            <a:pPr indent="0" lvl="0" marL="0" rtl="0" algn="l">
              <a:spcBef>
                <a:spcPts val="592"/>
              </a:spcBef>
              <a:spcAft>
                <a:spcPts val="0"/>
              </a:spcAft>
              <a:buClr>
                <a:schemeClr val="dk1"/>
              </a:buClr>
              <a:buSzPct val="100000"/>
              <a:buNone/>
            </a:pPr>
            <a:r>
              <a:t/>
            </a:r>
            <a:endParaRPr/>
          </a:p>
        </p:txBody>
      </p:sp>
      <p:grpSp>
        <p:nvGrpSpPr>
          <p:cNvPr id="194" name="Google Shape;194;p10"/>
          <p:cNvGrpSpPr/>
          <p:nvPr/>
        </p:nvGrpSpPr>
        <p:grpSpPr>
          <a:xfrm>
            <a:off x="686960" y="228600"/>
            <a:ext cx="7964280" cy="973312"/>
            <a:chOff x="570120" y="550688"/>
            <a:chExt cx="7065812" cy="932277"/>
          </a:xfrm>
        </p:grpSpPr>
        <p:pic>
          <p:nvPicPr>
            <p:cNvPr descr="Institute of Technology.png" id="195" name="Google Shape;195;p10"/>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96" name="Google Shape;196;p10"/>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97" name="Google Shape;197;p10"/>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98" name="Google Shape;198;p10"/>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99" name="Google Shape;199;p10"/>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11"/>
          <p:cNvGrpSpPr/>
          <p:nvPr/>
        </p:nvGrpSpPr>
        <p:grpSpPr>
          <a:xfrm>
            <a:off x="711620" y="208085"/>
            <a:ext cx="7964280" cy="973312"/>
            <a:chOff x="570120" y="550688"/>
            <a:chExt cx="7065812" cy="932277"/>
          </a:xfrm>
        </p:grpSpPr>
        <p:pic>
          <p:nvPicPr>
            <p:cNvPr descr="Institute of Technology.png" id="205" name="Google Shape;205;p11"/>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06" name="Google Shape;206;p11"/>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07" name="Google Shape;207;p11"/>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08" name="Google Shape;208;p11"/>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09" name="Google Shape;209;p11"/>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210" name="Google Shape;210;p11"/>
          <p:cNvSpPr txBox="1"/>
          <p:nvPr>
            <p:ph idx="1" type="body"/>
          </p:nvPr>
        </p:nvSpPr>
        <p:spPr>
          <a:xfrm>
            <a:off x="395426" y="6385536"/>
            <a:ext cx="8596668" cy="94492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33E49"/>
              </a:buClr>
              <a:buSzPts val="2000"/>
              <a:buNone/>
            </a:pPr>
            <a:r>
              <a:rPr lang="en-US" sz="2000">
                <a:solidFill>
                  <a:srgbClr val="333E49"/>
                </a:solidFill>
                <a:latin typeface="Times New Roman"/>
                <a:ea typeface="Times New Roman"/>
                <a:cs typeface="Times New Roman"/>
                <a:sym typeface="Times New Roman"/>
              </a:rPr>
              <a:t>SITE INVESTIGATION AND FIELD TESTS TO ASSESS SOIL PROPERTIES</a:t>
            </a:r>
            <a:endParaRPr/>
          </a:p>
        </p:txBody>
      </p:sp>
      <p:pic>
        <p:nvPicPr>
          <p:cNvPr id="211" name="Google Shape;211;p11"/>
          <p:cNvPicPr preferRelativeResize="0"/>
          <p:nvPr/>
        </p:nvPicPr>
        <p:blipFill rotWithShape="1">
          <a:blip r:embed="rId4">
            <a:alphaModFix/>
          </a:blip>
          <a:srcRect b="0" l="0" r="0" t="0"/>
          <a:stretch/>
        </p:blipFill>
        <p:spPr>
          <a:xfrm>
            <a:off x="1376819" y="1918030"/>
            <a:ext cx="6633883" cy="2687380"/>
          </a:xfrm>
          <a:prstGeom prst="rect">
            <a:avLst/>
          </a:prstGeom>
          <a:noFill/>
          <a:ln>
            <a:noFill/>
          </a:ln>
        </p:spPr>
      </p:pic>
      <p:pic>
        <p:nvPicPr>
          <p:cNvPr id="212" name="Google Shape;212;p11"/>
          <p:cNvPicPr preferRelativeResize="0"/>
          <p:nvPr/>
        </p:nvPicPr>
        <p:blipFill rotWithShape="1">
          <a:blip r:embed="rId5">
            <a:alphaModFix/>
          </a:blip>
          <a:srcRect b="0" l="0" r="0" t="0"/>
          <a:stretch/>
        </p:blipFill>
        <p:spPr>
          <a:xfrm>
            <a:off x="1982323" y="4642316"/>
            <a:ext cx="5422876" cy="1605803"/>
          </a:xfrm>
          <a:prstGeom prst="rect">
            <a:avLst/>
          </a:prstGeom>
          <a:noFill/>
          <a:ln>
            <a:noFill/>
          </a:ln>
        </p:spPr>
      </p:pic>
      <p:sp>
        <p:nvSpPr>
          <p:cNvPr id="213" name="Google Shape;213;p11"/>
          <p:cNvSpPr/>
          <p:nvPr/>
        </p:nvSpPr>
        <p:spPr>
          <a:xfrm>
            <a:off x="194069" y="1216957"/>
            <a:ext cx="8900299" cy="5386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00">
                <a:solidFill>
                  <a:srgbClr val="00B050"/>
                </a:solidFill>
                <a:latin typeface="Times New Roman"/>
                <a:ea typeface="Times New Roman"/>
                <a:cs typeface="Times New Roman"/>
                <a:sym typeface="Times New Roman"/>
              </a:rPr>
              <a:t>APPLICATIONS OF GEOTECHNICAL ENGINEERING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12"/>
          <p:cNvGrpSpPr/>
          <p:nvPr/>
        </p:nvGrpSpPr>
        <p:grpSpPr>
          <a:xfrm>
            <a:off x="686787" y="152400"/>
            <a:ext cx="7964280" cy="973312"/>
            <a:chOff x="570120" y="550688"/>
            <a:chExt cx="7065812" cy="932277"/>
          </a:xfrm>
        </p:grpSpPr>
        <p:pic>
          <p:nvPicPr>
            <p:cNvPr descr="Institute of Technology.png" id="219" name="Google Shape;219;p12"/>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20" name="Google Shape;220;p12"/>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21" name="Google Shape;221;p12"/>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22" name="Google Shape;222;p12"/>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23" name="Google Shape;223;p12"/>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224" name="Google Shape;224;p12"/>
          <p:cNvSpPr txBox="1"/>
          <p:nvPr>
            <p:ph idx="1" type="body"/>
          </p:nvPr>
        </p:nvSpPr>
        <p:spPr>
          <a:xfrm>
            <a:off x="273666" y="4923208"/>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33E49"/>
              </a:buClr>
              <a:buSzPts val="2800"/>
              <a:buNone/>
            </a:pPr>
            <a:r>
              <a:rPr lang="en-US" sz="2800">
                <a:solidFill>
                  <a:srgbClr val="333E49"/>
                </a:solidFill>
                <a:latin typeface="Times New Roman"/>
                <a:ea typeface="Times New Roman"/>
                <a:cs typeface="Times New Roman"/>
                <a:sym typeface="Times New Roman"/>
              </a:rPr>
              <a:t>DESIGN OF FOUNDATIONS</a:t>
            </a:r>
            <a:endParaRPr/>
          </a:p>
        </p:txBody>
      </p:sp>
      <p:pic>
        <p:nvPicPr>
          <p:cNvPr id="225" name="Google Shape;225;p12"/>
          <p:cNvPicPr preferRelativeResize="0"/>
          <p:nvPr/>
        </p:nvPicPr>
        <p:blipFill rotWithShape="1">
          <a:blip r:embed="rId4">
            <a:alphaModFix/>
          </a:blip>
          <a:srcRect b="0" l="0" r="0" t="0"/>
          <a:stretch/>
        </p:blipFill>
        <p:spPr>
          <a:xfrm>
            <a:off x="10159" y="1589278"/>
            <a:ext cx="4724400" cy="2934101"/>
          </a:xfrm>
          <a:prstGeom prst="rect">
            <a:avLst/>
          </a:prstGeom>
          <a:noFill/>
          <a:ln>
            <a:noFill/>
          </a:ln>
        </p:spPr>
      </p:pic>
      <p:pic>
        <p:nvPicPr>
          <p:cNvPr id="226" name="Google Shape;226;p12"/>
          <p:cNvPicPr preferRelativeResize="0"/>
          <p:nvPr/>
        </p:nvPicPr>
        <p:blipFill rotWithShape="1">
          <a:blip r:embed="rId5">
            <a:alphaModFix/>
          </a:blip>
          <a:srcRect b="0" l="0" r="0" t="0"/>
          <a:stretch/>
        </p:blipFill>
        <p:spPr>
          <a:xfrm>
            <a:off x="4759097" y="1589043"/>
            <a:ext cx="4351622" cy="2934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13"/>
          <p:cNvGrpSpPr/>
          <p:nvPr/>
        </p:nvGrpSpPr>
        <p:grpSpPr>
          <a:xfrm>
            <a:off x="589860" y="143526"/>
            <a:ext cx="7964280" cy="973312"/>
            <a:chOff x="570120" y="550688"/>
            <a:chExt cx="7065812" cy="932277"/>
          </a:xfrm>
        </p:grpSpPr>
        <p:pic>
          <p:nvPicPr>
            <p:cNvPr descr="Institute of Technology.png" id="232" name="Google Shape;232;p13"/>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33" name="Google Shape;233;p13"/>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34" name="Google Shape;234;p13"/>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35" name="Google Shape;235;p13"/>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36" name="Google Shape;236;p13"/>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237" name="Google Shape;237;p13"/>
          <p:cNvSpPr txBox="1"/>
          <p:nvPr>
            <p:ph idx="1" type="body"/>
          </p:nvPr>
        </p:nvSpPr>
        <p:spPr>
          <a:xfrm>
            <a:off x="547332" y="6324118"/>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33E49"/>
              </a:buClr>
              <a:buSzPts val="2800"/>
              <a:buNone/>
            </a:pPr>
            <a:r>
              <a:rPr lang="en-US" sz="2800">
                <a:solidFill>
                  <a:srgbClr val="333E49"/>
                </a:solidFill>
                <a:latin typeface="Times New Roman"/>
                <a:ea typeface="Times New Roman"/>
                <a:cs typeface="Times New Roman"/>
                <a:sym typeface="Times New Roman"/>
              </a:rPr>
              <a:t>TUNNELS, EARTHEN EMBANKMENTS AND DAMS</a:t>
            </a:r>
            <a:endParaRPr/>
          </a:p>
        </p:txBody>
      </p:sp>
      <p:pic>
        <p:nvPicPr>
          <p:cNvPr id="238" name="Google Shape;238;p13"/>
          <p:cNvPicPr preferRelativeResize="0"/>
          <p:nvPr/>
        </p:nvPicPr>
        <p:blipFill rotWithShape="1">
          <a:blip r:embed="rId4">
            <a:alphaModFix/>
          </a:blip>
          <a:srcRect b="0" l="0" r="0" t="0"/>
          <a:stretch/>
        </p:blipFill>
        <p:spPr>
          <a:xfrm>
            <a:off x="244048" y="1595540"/>
            <a:ext cx="3184952" cy="2385640"/>
          </a:xfrm>
          <a:prstGeom prst="rect">
            <a:avLst/>
          </a:prstGeom>
          <a:noFill/>
          <a:ln>
            <a:noFill/>
          </a:ln>
        </p:spPr>
      </p:pic>
      <p:pic>
        <p:nvPicPr>
          <p:cNvPr id="239" name="Google Shape;239;p13"/>
          <p:cNvPicPr preferRelativeResize="0"/>
          <p:nvPr/>
        </p:nvPicPr>
        <p:blipFill rotWithShape="1">
          <a:blip r:embed="rId5">
            <a:alphaModFix/>
          </a:blip>
          <a:srcRect b="0" l="0" r="0" t="0"/>
          <a:stretch/>
        </p:blipFill>
        <p:spPr>
          <a:xfrm>
            <a:off x="3429000" y="1606185"/>
            <a:ext cx="5586989" cy="2364349"/>
          </a:xfrm>
          <a:prstGeom prst="rect">
            <a:avLst/>
          </a:prstGeom>
          <a:noFill/>
          <a:ln>
            <a:noFill/>
          </a:ln>
        </p:spPr>
      </p:pic>
      <p:pic>
        <p:nvPicPr>
          <p:cNvPr id="240" name="Google Shape;240;p13"/>
          <p:cNvPicPr preferRelativeResize="0"/>
          <p:nvPr/>
        </p:nvPicPr>
        <p:blipFill rotWithShape="1">
          <a:blip r:embed="rId6">
            <a:alphaModFix/>
          </a:blip>
          <a:srcRect b="0" l="0" r="0" t="0"/>
          <a:stretch/>
        </p:blipFill>
        <p:spPr>
          <a:xfrm>
            <a:off x="1981200" y="3962400"/>
            <a:ext cx="4187533" cy="23748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14"/>
          <p:cNvGrpSpPr/>
          <p:nvPr/>
        </p:nvGrpSpPr>
        <p:grpSpPr>
          <a:xfrm>
            <a:off x="798720" y="178313"/>
            <a:ext cx="7964280" cy="973312"/>
            <a:chOff x="570120" y="550688"/>
            <a:chExt cx="7065812" cy="932277"/>
          </a:xfrm>
        </p:grpSpPr>
        <p:pic>
          <p:nvPicPr>
            <p:cNvPr descr="Institute of Technology.png" id="246" name="Google Shape;246;p14"/>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47" name="Google Shape;247;p14"/>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48" name="Google Shape;248;p14"/>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49" name="Google Shape;249;p14"/>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50" name="Google Shape;250;p14"/>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251" name="Google Shape;251;p14"/>
          <p:cNvSpPr txBox="1"/>
          <p:nvPr>
            <p:ph idx="1" type="body"/>
          </p:nvPr>
        </p:nvSpPr>
        <p:spPr>
          <a:xfrm>
            <a:off x="166332" y="5959763"/>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DESIGN OF RETAINING WALLS, SOIL SLOPES, MINING &amp; FOUNDATIONS OF OFFSHORE STRUCTURES</a:t>
            </a:r>
            <a:endParaRPr/>
          </a:p>
        </p:txBody>
      </p:sp>
      <p:pic>
        <p:nvPicPr>
          <p:cNvPr id="252" name="Google Shape;252;p14"/>
          <p:cNvPicPr preferRelativeResize="0"/>
          <p:nvPr/>
        </p:nvPicPr>
        <p:blipFill rotWithShape="1">
          <a:blip r:embed="rId4">
            <a:alphaModFix/>
          </a:blip>
          <a:srcRect b="0" l="0" r="0" t="0"/>
          <a:stretch/>
        </p:blipFill>
        <p:spPr>
          <a:xfrm>
            <a:off x="253954" y="1246073"/>
            <a:ext cx="4431174" cy="2080491"/>
          </a:xfrm>
          <a:prstGeom prst="rect">
            <a:avLst/>
          </a:prstGeom>
          <a:noFill/>
          <a:ln>
            <a:noFill/>
          </a:ln>
        </p:spPr>
      </p:pic>
      <p:pic>
        <p:nvPicPr>
          <p:cNvPr id="253" name="Google Shape;253;p14"/>
          <p:cNvPicPr preferRelativeResize="0"/>
          <p:nvPr/>
        </p:nvPicPr>
        <p:blipFill rotWithShape="1">
          <a:blip r:embed="rId5">
            <a:alphaModFix/>
          </a:blip>
          <a:srcRect b="0" l="0" r="0" t="0"/>
          <a:stretch/>
        </p:blipFill>
        <p:spPr>
          <a:xfrm>
            <a:off x="5029200" y="1271023"/>
            <a:ext cx="3176271" cy="2113664"/>
          </a:xfrm>
          <a:prstGeom prst="rect">
            <a:avLst/>
          </a:prstGeom>
          <a:noFill/>
          <a:ln>
            <a:noFill/>
          </a:ln>
        </p:spPr>
      </p:pic>
      <p:pic>
        <p:nvPicPr>
          <p:cNvPr id="254" name="Google Shape;254;p14"/>
          <p:cNvPicPr preferRelativeResize="0"/>
          <p:nvPr/>
        </p:nvPicPr>
        <p:blipFill rotWithShape="1">
          <a:blip r:embed="rId6">
            <a:alphaModFix/>
          </a:blip>
          <a:srcRect b="0" l="0" r="0" t="0"/>
          <a:stretch/>
        </p:blipFill>
        <p:spPr>
          <a:xfrm>
            <a:off x="175009" y="3610274"/>
            <a:ext cx="2859589" cy="2220386"/>
          </a:xfrm>
          <a:prstGeom prst="rect">
            <a:avLst/>
          </a:prstGeom>
          <a:noFill/>
          <a:ln>
            <a:noFill/>
          </a:ln>
        </p:spPr>
      </p:pic>
      <p:pic>
        <p:nvPicPr>
          <p:cNvPr id="255" name="Google Shape;255;p14"/>
          <p:cNvPicPr preferRelativeResize="0"/>
          <p:nvPr/>
        </p:nvPicPr>
        <p:blipFill rotWithShape="1">
          <a:blip r:embed="rId7">
            <a:alphaModFix/>
          </a:blip>
          <a:srcRect b="0" l="0" r="0" t="0"/>
          <a:stretch/>
        </p:blipFill>
        <p:spPr>
          <a:xfrm>
            <a:off x="3333915" y="3574714"/>
            <a:ext cx="5635076" cy="22017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15"/>
          <p:cNvGrpSpPr/>
          <p:nvPr/>
        </p:nvGrpSpPr>
        <p:grpSpPr>
          <a:xfrm>
            <a:off x="787326" y="208814"/>
            <a:ext cx="7964280" cy="973312"/>
            <a:chOff x="570120" y="550688"/>
            <a:chExt cx="7065812" cy="932277"/>
          </a:xfrm>
        </p:grpSpPr>
        <p:pic>
          <p:nvPicPr>
            <p:cNvPr descr="Institute of Technology.png" id="261" name="Google Shape;261;p15"/>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62" name="Google Shape;262;p15"/>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63" name="Google Shape;263;p15"/>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64" name="Google Shape;264;p15"/>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65" name="Google Shape;265;p15"/>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266" name="Google Shape;266;p15"/>
          <p:cNvSpPr txBox="1"/>
          <p:nvPr>
            <p:ph idx="1" type="body"/>
          </p:nvPr>
        </p:nvSpPr>
        <p:spPr>
          <a:xfrm>
            <a:off x="457200" y="6109594"/>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DESIGN OF LANDFILLS &amp; GROUND IMPROVEMENT </a:t>
            </a:r>
            <a:endParaRPr/>
          </a:p>
        </p:txBody>
      </p:sp>
      <p:pic>
        <p:nvPicPr>
          <p:cNvPr id="267" name="Google Shape;267;p15"/>
          <p:cNvPicPr preferRelativeResize="0"/>
          <p:nvPr/>
        </p:nvPicPr>
        <p:blipFill rotWithShape="1">
          <a:blip r:embed="rId4">
            <a:alphaModFix/>
          </a:blip>
          <a:srcRect b="0" l="0" r="0" t="0"/>
          <a:stretch/>
        </p:blipFill>
        <p:spPr>
          <a:xfrm>
            <a:off x="213598" y="1300993"/>
            <a:ext cx="4669465" cy="2681787"/>
          </a:xfrm>
          <a:prstGeom prst="rect">
            <a:avLst/>
          </a:prstGeom>
          <a:noFill/>
          <a:ln>
            <a:noFill/>
          </a:ln>
        </p:spPr>
      </p:pic>
      <p:pic>
        <p:nvPicPr>
          <p:cNvPr id="268" name="Google Shape;268;p15"/>
          <p:cNvPicPr preferRelativeResize="0"/>
          <p:nvPr/>
        </p:nvPicPr>
        <p:blipFill rotWithShape="1">
          <a:blip r:embed="rId5">
            <a:alphaModFix/>
          </a:blip>
          <a:srcRect b="0" l="0" r="0" t="0"/>
          <a:stretch/>
        </p:blipFill>
        <p:spPr>
          <a:xfrm>
            <a:off x="5029200" y="1392033"/>
            <a:ext cx="3338641" cy="2372192"/>
          </a:xfrm>
          <a:prstGeom prst="rect">
            <a:avLst/>
          </a:prstGeom>
          <a:noFill/>
          <a:ln>
            <a:noFill/>
          </a:ln>
        </p:spPr>
      </p:pic>
      <p:pic>
        <p:nvPicPr>
          <p:cNvPr id="269" name="Google Shape;269;p15"/>
          <p:cNvPicPr preferRelativeResize="0"/>
          <p:nvPr/>
        </p:nvPicPr>
        <p:blipFill rotWithShape="1">
          <a:blip r:embed="rId6">
            <a:alphaModFix/>
          </a:blip>
          <a:srcRect b="0" l="0" r="0" t="0"/>
          <a:stretch/>
        </p:blipFill>
        <p:spPr>
          <a:xfrm>
            <a:off x="1667680" y="3933403"/>
            <a:ext cx="5808639" cy="20019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6"/>
          <p:cNvSpPr txBox="1"/>
          <p:nvPr>
            <p:ph idx="1" type="body"/>
          </p:nvPr>
        </p:nvSpPr>
        <p:spPr>
          <a:xfrm>
            <a:off x="457200" y="1447800"/>
            <a:ext cx="8229600" cy="5245954"/>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3200"/>
              <a:buNone/>
            </a:pPr>
            <a:r>
              <a:rPr b="1" lang="en-US" u="sng">
                <a:latin typeface="Times New Roman"/>
                <a:ea typeface="Times New Roman"/>
                <a:cs typeface="Times New Roman"/>
                <a:sym typeface="Times New Roman"/>
              </a:rPr>
              <a:t>HYDRAULICS ENGINEERING</a:t>
            </a:r>
            <a:endParaRPr/>
          </a:p>
          <a:p>
            <a:pPr indent="-342900" lvl="0" marL="342900" rtl="0" algn="just">
              <a:spcBef>
                <a:spcPts val="52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Hydraulic engineering is the application of the principles of fluid mechanics to problems dealing with the collection, storage, control, transport, regulation, measurement, and use of water.</a:t>
            </a:r>
            <a:endParaRPr/>
          </a:p>
          <a:p>
            <a:pPr indent="-342900" lvl="0" marL="342900" rtl="0" algn="just">
              <a:spcBef>
                <a:spcPts val="52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The widespread applications of hydraulics in civil engineering include transportation of fluids in pipes and in open channels, as well as flow measurement for both pipes and open channels. </a:t>
            </a:r>
            <a:endParaRPr/>
          </a:p>
          <a:p>
            <a:pPr indent="-342900" lvl="0" marL="342900" rtl="0" algn="just">
              <a:spcBef>
                <a:spcPts val="52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A Hydraulic engineer design the hydraulic structures such as dams, levees, water distribution networks including both domestic and fire water supply, storm water management, water collection networks etc..</a:t>
            </a:r>
            <a:endParaRPr/>
          </a:p>
        </p:txBody>
      </p:sp>
      <p:grpSp>
        <p:nvGrpSpPr>
          <p:cNvPr id="275" name="Google Shape;275;p16"/>
          <p:cNvGrpSpPr/>
          <p:nvPr/>
        </p:nvGrpSpPr>
        <p:grpSpPr>
          <a:xfrm>
            <a:off x="589860" y="304800"/>
            <a:ext cx="7964280" cy="973312"/>
            <a:chOff x="570120" y="550688"/>
            <a:chExt cx="7065812" cy="932277"/>
          </a:xfrm>
        </p:grpSpPr>
        <p:pic>
          <p:nvPicPr>
            <p:cNvPr descr="Institute of Technology.png" id="276" name="Google Shape;276;p16"/>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77" name="Google Shape;277;p16"/>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78" name="Google Shape;278;p16"/>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79" name="Google Shape;279;p16"/>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80" name="Google Shape;280;p16"/>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17"/>
          <p:cNvGrpSpPr/>
          <p:nvPr/>
        </p:nvGrpSpPr>
        <p:grpSpPr>
          <a:xfrm>
            <a:off x="589860" y="304800"/>
            <a:ext cx="7964280" cy="973312"/>
            <a:chOff x="570120" y="550688"/>
            <a:chExt cx="7065812" cy="932277"/>
          </a:xfrm>
        </p:grpSpPr>
        <p:pic>
          <p:nvPicPr>
            <p:cNvPr descr="Institute of Technology.png" id="286" name="Google Shape;286;p17"/>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287" name="Google Shape;287;p17"/>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88" name="Google Shape;288;p17"/>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289" name="Google Shape;289;p17"/>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290" name="Google Shape;290;p17"/>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291" name="Google Shape;291;p17"/>
          <p:cNvPicPr preferRelativeResize="0"/>
          <p:nvPr/>
        </p:nvPicPr>
        <p:blipFill rotWithShape="1">
          <a:blip r:embed="rId4">
            <a:alphaModFix/>
          </a:blip>
          <a:srcRect b="0" l="0" r="0" t="0"/>
          <a:stretch/>
        </p:blipFill>
        <p:spPr>
          <a:xfrm>
            <a:off x="118264" y="1329100"/>
            <a:ext cx="4292849" cy="2861899"/>
          </a:xfrm>
          <a:prstGeom prst="rect">
            <a:avLst/>
          </a:prstGeom>
          <a:noFill/>
          <a:ln>
            <a:noFill/>
          </a:ln>
        </p:spPr>
      </p:pic>
      <p:pic>
        <p:nvPicPr>
          <p:cNvPr descr="See the source image" id="292" name="Google Shape;292;p17"/>
          <p:cNvPicPr preferRelativeResize="0"/>
          <p:nvPr/>
        </p:nvPicPr>
        <p:blipFill rotWithShape="1">
          <a:blip r:embed="rId5">
            <a:alphaModFix/>
          </a:blip>
          <a:srcRect b="0" l="0" r="0" t="0"/>
          <a:stretch/>
        </p:blipFill>
        <p:spPr>
          <a:xfrm>
            <a:off x="4582862" y="1176699"/>
            <a:ext cx="4041525" cy="3039700"/>
          </a:xfrm>
          <a:prstGeom prst="rect">
            <a:avLst/>
          </a:prstGeom>
          <a:noFill/>
          <a:ln>
            <a:noFill/>
          </a:ln>
        </p:spPr>
      </p:pic>
      <p:pic>
        <p:nvPicPr>
          <p:cNvPr descr="Image result for water distribution system" id="293" name="Google Shape;293;p17"/>
          <p:cNvPicPr preferRelativeResize="0"/>
          <p:nvPr/>
        </p:nvPicPr>
        <p:blipFill rotWithShape="1">
          <a:blip r:embed="rId6">
            <a:alphaModFix/>
          </a:blip>
          <a:srcRect b="0" l="0" r="0" t="0"/>
          <a:stretch/>
        </p:blipFill>
        <p:spPr>
          <a:xfrm>
            <a:off x="1878258" y="4216398"/>
            <a:ext cx="4588559" cy="2641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8"/>
          <p:cNvSpPr txBox="1"/>
          <p:nvPr>
            <p:ph idx="1" type="body"/>
          </p:nvPr>
        </p:nvSpPr>
        <p:spPr>
          <a:xfrm>
            <a:off x="457200" y="1447800"/>
            <a:ext cx="8229600" cy="524595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b="1" lang="en-US" u="sng">
                <a:latin typeface="Times New Roman"/>
                <a:ea typeface="Times New Roman"/>
                <a:cs typeface="Times New Roman"/>
                <a:sym typeface="Times New Roman"/>
              </a:rPr>
              <a:t>WATER RESOURCES ENGINEERING</a:t>
            </a:r>
            <a:endParaRPr/>
          </a:p>
          <a:p>
            <a:pPr indent="0" lvl="0" marL="0" rtl="0" algn="l">
              <a:spcBef>
                <a:spcPts val="496"/>
              </a:spcBef>
              <a:spcAft>
                <a:spcPts val="0"/>
              </a:spcAft>
              <a:buClr>
                <a:schemeClr val="dk1"/>
              </a:buClr>
              <a:buSzPct val="100000"/>
              <a:buNone/>
            </a:pPr>
            <a:r>
              <a:t/>
            </a:r>
            <a:endParaRPr b="1" u="sng">
              <a:latin typeface="Times New Roman"/>
              <a:ea typeface="Times New Roman"/>
              <a:cs typeface="Times New Roman"/>
              <a:sym typeface="Times New Roman"/>
            </a:endParaRPr>
          </a:p>
          <a:p>
            <a:pPr indent="-342900" lvl="0" marL="342900" rtl="0" algn="just">
              <a:spcBef>
                <a:spcPts val="527"/>
              </a:spcBef>
              <a:spcAft>
                <a:spcPts val="0"/>
              </a:spcAft>
              <a:buClr>
                <a:schemeClr val="dk1"/>
              </a:buClr>
              <a:buSzPct val="100000"/>
              <a:buChar char="•"/>
            </a:pPr>
            <a:r>
              <a:rPr lang="en-US" sz="3400">
                <a:latin typeface="Times New Roman"/>
                <a:ea typeface="Times New Roman"/>
                <a:cs typeface="Times New Roman"/>
                <a:sym typeface="Times New Roman"/>
              </a:rPr>
              <a:t>Water Resources Engineering is the quantitative study of the hydrologic cycle. It is concerned with the collection and management of water (as a natural resource).</a:t>
            </a:r>
            <a:endParaRPr/>
          </a:p>
          <a:p>
            <a:pPr indent="-342900" lvl="0" marL="342900" rtl="0" algn="just">
              <a:spcBef>
                <a:spcPts val="527"/>
              </a:spcBef>
              <a:spcAft>
                <a:spcPts val="0"/>
              </a:spcAft>
              <a:buClr>
                <a:schemeClr val="dk1"/>
              </a:buClr>
              <a:buSzPct val="100000"/>
              <a:buChar char="•"/>
            </a:pPr>
            <a:r>
              <a:rPr lang="en-US" sz="3400">
                <a:latin typeface="Times New Roman"/>
                <a:ea typeface="Times New Roman"/>
                <a:cs typeface="Times New Roman"/>
                <a:sym typeface="Times New Roman"/>
              </a:rPr>
              <a:t>As a discipline it therefore combines elements of hydrology, environmental science, meteorology, conservation and resource management.</a:t>
            </a:r>
            <a:endParaRPr/>
          </a:p>
          <a:p>
            <a:pPr indent="-342900" lvl="0" marL="342900" rtl="0" algn="just">
              <a:spcBef>
                <a:spcPts val="527"/>
              </a:spcBef>
              <a:spcAft>
                <a:spcPts val="0"/>
              </a:spcAft>
              <a:buClr>
                <a:schemeClr val="dk1"/>
              </a:buClr>
              <a:buSzPct val="100000"/>
              <a:buChar char="•"/>
            </a:pPr>
            <a:r>
              <a:rPr lang="en-US" sz="3400">
                <a:latin typeface="Times New Roman"/>
                <a:ea typeface="Times New Roman"/>
                <a:cs typeface="Times New Roman"/>
                <a:sym typeface="Times New Roman"/>
              </a:rPr>
              <a:t>This area of Civil Engineering relates to the prediction and management of both the quality and quantity of water in both ground and surface water resources.</a:t>
            </a:r>
            <a:endParaRPr/>
          </a:p>
          <a:p>
            <a:pPr indent="-342900" lvl="0" marL="342900" rtl="0" algn="just">
              <a:spcBef>
                <a:spcPts val="527"/>
              </a:spcBef>
              <a:spcAft>
                <a:spcPts val="0"/>
              </a:spcAft>
              <a:buClr>
                <a:schemeClr val="dk1"/>
              </a:buClr>
              <a:buSzPct val="100000"/>
              <a:buChar char="•"/>
            </a:pPr>
            <a:r>
              <a:rPr lang="en-US" sz="3400">
                <a:latin typeface="Times New Roman"/>
                <a:ea typeface="Times New Roman"/>
                <a:cs typeface="Times New Roman"/>
                <a:sym typeface="Times New Roman"/>
              </a:rPr>
              <a:t>Applications include the management of the urban water supply, the design of urban storm – sewer systems, flood forecasting, design of hydraulic structures, irrigation systems etc.</a:t>
            </a:r>
            <a:endParaRPr/>
          </a:p>
          <a:p>
            <a:pPr indent="0" lvl="0" marL="0" rtl="0" algn="l">
              <a:spcBef>
                <a:spcPts val="496"/>
              </a:spcBef>
              <a:spcAft>
                <a:spcPts val="0"/>
              </a:spcAft>
              <a:buClr>
                <a:schemeClr val="dk1"/>
              </a:buClr>
              <a:buSzPct val="100000"/>
              <a:buNone/>
            </a:pPr>
            <a:r>
              <a:t/>
            </a:r>
            <a:endParaRPr/>
          </a:p>
        </p:txBody>
      </p:sp>
      <p:grpSp>
        <p:nvGrpSpPr>
          <p:cNvPr id="299" name="Google Shape;299;p18"/>
          <p:cNvGrpSpPr/>
          <p:nvPr/>
        </p:nvGrpSpPr>
        <p:grpSpPr>
          <a:xfrm>
            <a:off x="589860" y="304800"/>
            <a:ext cx="7964280" cy="973312"/>
            <a:chOff x="570120" y="550688"/>
            <a:chExt cx="7065812" cy="932277"/>
          </a:xfrm>
        </p:grpSpPr>
        <p:pic>
          <p:nvPicPr>
            <p:cNvPr descr="Institute of Technology.png" id="300" name="Google Shape;300;p18"/>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01" name="Google Shape;301;p18"/>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02" name="Google Shape;302;p18"/>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03" name="Google Shape;303;p18"/>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04" name="Google Shape;304;p18"/>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19"/>
          <p:cNvGrpSpPr/>
          <p:nvPr/>
        </p:nvGrpSpPr>
        <p:grpSpPr>
          <a:xfrm>
            <a:off x="685800" y="254985"/>
            <a:ext cx="7964280" cy="973312"/>
            <a:chOff x="570120" y="550688"/>
            <a:chExt cx="7065812" cy="932277"/>
          </a:xfrm>
        </p:grpSpPr>
        <p:pic>
          <p:nvPicPr>
            <p:cNvPr descr="Institute of Technology.png" id="310" name="Google Shape;310;p19"/>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11" name="Google Shape;311;p19"/>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12" name="Google Shape;312;p19"/>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13" name="Google Shape;313;p19"/>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14" name="Google Shape;314;p19"/>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315" name="Google Shape;315;p19"/>
          <p:cNvSpPr txBox="1"/>
          <p:nvPr>
            <p:ph type="title"/>
          </p:nvPr>
        </p:nvSpPr>
        <p:spPr>
          <a:xfrm>
            <a:off x="381000" y="1321161"/>
            <a:ext cx="8596668" cy="802341"/>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Times New Roman"/>
              <a:buNone/>
            </a:pPr>
            <a:r>
              <a:rPr b="1" lang="en-US" sz="2800">
                <a:solidFill>
                  <a:srgbClr val="00B050"/>
                </a:solidFill>
                <a:latin typeface="Times New Roman"/>
                <a:ea typeface="Times New Roman"/>
                <a:cs typeface="Times New Roman"/>
                <a:sym typeface="Times New Roman"/>
              </a:rPr>
              <a:t>APPLICATIONS OF WATER RESOURCES ENGINEERING</a:t>
            </a:r>
            <a:endParaRPr/>
          </a:p>
        </p:txBody>
      </p:sp>
      <p:sp>
        <p:nvSpPr>
          <p:cNvPr id="316" name="Google Shape;316;p19"/>
          <p:cNvSpPr txBox="1"/>
          <p:nvPr>
            <p:ph idx="1" type="body"/>
          </p:nvPr>
        </p:nvSpPr>
        <p:spPr>
          <a:xfrm>
            <a:off x="273666" y="6005500"/>
            <a:ext cx="8596668" cy="94492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DESIGN OF WATER SUPPLY AND SEWER SYSTEMS</a:t>
            </a:r>
            <a:endParaRPr/>
          </a:p>
        </p:txBody>
      </p:sp>
      <p:pic>
        <p:nvPicPr>
          <p:cNvPr id="317" name="Google Shape;317;p19"/>
          <p:cNvPicPr preferRelativeResize="0"/>
          <p:nvPr/>
        </p:nvPicPr>
        <p:blipFill rotWithShape="1">
          <a:blip r:embed="rId4">
            <a:alphaModFix/>
          </a:blip>
          <a:srcRect b="0" l="0" r="0" t="10978"/>
          <a:stretch/>
        </p:blipFill>
        <p:spPr>
          <a:xfrm>
            <a:off x="8478" y="2370068"/>
            <a:ext cx="4258722" cy="2837995"/>
          </a:xfrm>
          <a:prstGeom prst="rect">
            <a:avLst/>
          </a:prstGeom>
          <a:noFill/>
          <a:ln>
            <a:noFill/>
          </a:ln>
        </p:spPr>
      </p:pic>
      <p:pic>
        <p:nvPicPr>
          <p:cNvPr id="318" name="Google Shape;318;p19"/>
          <p:cNvPicPr preferRelativeResize="0"/>
          <p:nvPr/>
        </p:nvPicPr>
        <p:blipFill rotWithShape="1">
          <a:blip r:embed="rId5">
            <a:alphaModFix/>
          </a:blip>
          <a:srcRect b="0" l="0" r="0" t="0"/>
          <a:stretch/>
        </p:blipFill>
        <p:spPr>
          <a:xfrm>
            <a:off x="4282521" y="2332006"/>
            <a:ext cx="4837761" cy="2876057"/>
          </a:xfrm>
          <a:prstGeom prst="rect">
            <a:avLst/>
          </a:prstGeom>
          <a:noFill/>
          <a:ln>
            <a:noFill/>
          </a:ln>
        </p:spPr>
      </p:pic>
      <p:sp>
        <p:nvSpPr>
          <p:cNvPr id="319" name="Google Shape;319;p19"/>
          <p:cNvSpPr txBox="1"/>
          <p:nvPr/>
        </p:nvSpPr>
        <p:spPr>
          <a:xfrm>
            <a:off x="219489" y="5360709"/>
            <a:ext cx="4114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WATER SUPPLY SYSTEM</a:t>
            </a:r>
            <a:endParaRPr/>
          </a:p>
        </p:txBody>
      </p:sp>
      <p:sp>
        <p:nvSpPr>
          <p:cNvPr id="320" name="Google Shape;320;p19"/>
          <p:cNvSpPr txBox="1"/>
          <p:nvPr/>
        </p:nvSpPr>
        <p:spPr>
          <a:xfrm>
            <a:off x="5548590" y="5387356"/>
            <a:ext cx="30659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SEWER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1" type="body"/>
          </p:nvPr>
        </p:nvSpPr>
        <p:spPr>
          <a:xfrm>
            <a:off x="329619" y="1276059"/>
            <a:ext cx="8509579" cy="533676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202124"/>
              </a:buClr>
              <a:buSzPts val="2800"/>
              <a:buNone/>
            </a:pPr>
            <a:r>
              <a:rPr b="1" lang="en-US" sz="2800" u="sng">
                <a:solidFill>
                  <a:srgbClr val="202124"/>
                </a:solidFill>
                <a:latin typeface="Times New Roman"/>
                <a:ea typeface="Times New Roman"/>
                <a:cs typeface="Times New Roman"/>
                <a:sym typeface="Times New Roman"/>
              </a:rPr>
              <a:t>Introduction to Civil Engineering:</a:t>
            </a:r>
            <a:endParaRPr/>
          </a:p>
          <a:p>
            <a:pPr indent="0" lvl="0" marL="0" rtl="0" algn="just">
              <a:spcBef>
                <a:spcPts val="520"/>
              </a:spcBef>
              <a:spcAft>
                <a:spcPts val="0"/>
              </a:spcAft>
              <a:buClr>
                <a:srgbClr val="202124"/>
              </a:buClr>
              <a:buSzPts val="2600"/>
              <a:buNone/>
            </a:pPr>
            <a:r>
              <a:rPr lang="en-US" sz="2600">
                <a:solidFill>
                  <a:srgbClr val="202124"/>
                </a:solidFill>
                <a:latin typeface="Times New Roman"/>
                <a:ea typeface="Times New Roman"/>
                <a:cs typeface="Times New Roman"/>
                <a:sym typeface="Times New Roman"/>
              </a:rPr>
              <a:t>One of the oldest branch of engineering next to military engineering. </a:t>
            </a:r>
            <a:endParaRPr/>
          </a:p>
          <a:p>
            <a:pPr indent="0" lvl="0" marL="0" rtl="0" algn="just">
              <a:spcBef>
                <a:spcPts val="520"/>
              </a:spcBef>
              <a:spcAft>
                <a:spcPts val="0"/>
              </a:spcAft>
              <a:buClr>
                <a:srgbClr val="202124"/>
              </a:buClr>
              <a:buSzPts val="2600"/>
              <a:buNone/>
            </a:pPr>
            <a:r>
              <a:rPr lang="en-US" sz="2600">
                <a:solidFill>
                  <a:srgbClr val="202124"/>
                </a:solidFill>
                <a:latin typeface="Times New Roman"/>
                <a:ea typeface="Times New Roman"/>
                <a:cs typeface="Times New Roman"/>
                <a:sym typeface="Times New Roman"/>
              </a:rPr>
              <a:t>A Professional engineering discipline that deals with the analysis, design, construction and maintenance of infrastructural facilities such as building bridges, dams, roads etc.</a:t>
            </a:r>
            <a:r>
              <a:rPr b="1" lang="en-US" sz="2600" u="sng">
                <a:solidFill>
                  <a:srgbClr val="202124"/>
                </a:solidFill>
                <a:latin typeface="Times New Roman"/>
                <a:ea typeface="Times New Roman"/>
                <a:cs typeface="Times New Roman"/>
                <a:sym typeface="Times New Roman"/>
              </a:rPr>
              <a:t> </a:t>
            </a:r>
            <a:endParaRPr/>
          </a:p>
          <a:p>
            <a:pPr indent="0" lvl="0" marL="0" rtl="0" algn="just">
              <a:spcBef>
                <a:spcPts val="520"/>
              </a:spcBef>
              <a:spcAft>
                <a:spcPts val="0"/>
              </a:spcAft>
              <a:buClr>
                <a:srgbClr val="202124"/>
              </a:buClr>
              <a:buSzPts val="2600"/>
              <a:buNone/>
            </a:pPr>
            <a:r>
              <a:rPr lang="en-US" sz="2600">
                <a:solidFill>
                  <a:srgbClr val="202124"/>
                </a:solidFill>
                <a:latin typeface="Times New Roman"/>
                <a:ea typeface="Times New Roman"/>
                <a:cs typeface="Times New Roman"/>
                <a:sym typeface="Times New Roman"/>
              </a:rPr>
              <a:t>Application of physical, mathematical and scientific principles for the convenience of civilization.</a:t>
            </a:r>
            <a:endParaRPr/>
          </a:p>
          <a:p>
            <a:pPr indent="0" lvl="0" marL="0" rtl="0" algn="just">
              <a:spcBef>
                <a:spcPts val="520"/>
              </a:spcBef>
              <a:spcAft>
                <a:spcPts val="0"/>
              </a:spcAft>
              <a:buClr>
                <a:srgbClr val="202124"/>
              </a:buClr>
              <a:buSzPts val="2600"/>
              <a:buNone/>
            </a:pPr>
            <a:r>
              <a:rPr b="1" lang="en-US" sz="2600" u="sng">
                <a:solidFill>
                  <a:srgbClr val="202124"/>
                </a:solidFill>
                <a:latin typeface="Times New Roman"/>
                <a:ea typeface="Times New Roman"/>
                <a:cs typeface="Times New Roman"/>
                <a:sym typeface="Times New Roman"/>
              </a:rPr>
              <a:t>John Smeaton was the first self proclaimed Civil Engineer who built Eddystone Light House in 1771.</a:t>
            </a:r>
            <a:endParaRPr/>
          </a:p>
        </p:txBody>
      </p:sp>
      <p:grpSp>
        <p:nvGrpSpPr>
          <p:cNvPr id="96" name="Google Shape;96;p2"/>
          <p:cNvGrpSpPr/>
          <p:nvPr/>
        </p:nvGrpSpPr>
        <p:grpSpPr>
          <a:xfrm>
            <a:off x="589860" y="245181"/>
            <a:ext cx="7964280" cy="973312"/>
            <a:chOff x="570120" y="550688"/>
            <a:chExt cx="7065812" cy="932277"/>
          </a:xfrm>
        </p:grpSpPr>
        <p:pic>
          <p:nvPicPr>
            <p:cNvPr descr="Institute of Technology.png" id="97" name="Google Shape;97;p2"/>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98" name="Google Shape;98;p2"/>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99" name="Google Shape;99;p2"/>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00" name="Google Shape;100;p2"/>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01" name="Google Shape;101;p2"/>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20"/>
          <p:cNvGrpSpPr/>
          <p:nvPr/>
        </p:nvGrpSpPr>
        <p:grpSpPr>
          <a:xfrm>
            <a:off x="570120" y="550688"/>
            <a:ext cx="7964280" cy="973312"/>
            <a:chOff x="570120" y="550688"/>
            <a:chExt cx="7065812" cy="932277"/>
          </a:xfrm>
        </p:grpSpPr>
        <p:pic>
          <p:nvPicPr>
            <p:cNvPr descr="Institute of Technology.png" id="326" name="Google Shape;326;p20"/>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27" name="Google Shape;327;p20"/>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28" name="Google Shape;328;p20"/>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29" name="Google Shape;329;p20"/>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30" name="Google Shape;330;p20"/>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331" name="Google Shape;331;p20"/>
          <p:cNvSpPr txBox="1"/>
          <p:nvPr>
            <p:ph idx="1" type="body"/>
          </p:nvPr>
        </p:nvSpPr>
        <p:spPr>
          <a:xfrm>
            <a:off x="597959" y="6248400"/>
            <a:ext cx="7810181" cy="46344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600"/>
              <a:buNone/>
            </a:pPr>
            <a:r>
              <a:rPr lang="en-US" sz="2600">
                <a:solidFill>
                  <a:srgbClr val="FF0000"/>
                </a:solidFill>
                <a:latin typeface="Times New Roman"/>
                <a:ea typeface="Times New Roman"/>
                <a:cs typeface="Times New Roman"/>
                <a:sym typeface="Times New Roman"/>
              </a:rPr>
              <a:t>FLOOD FORECASTING</a:t>
            </a:r>
            <a:endParaRPr/>
          </a:p>
        </p:txBody>
      </p:sp>
      <p:pic>
        <p:nvPicPr>
          <p:cNvPr id="332" name="Google Shape;332;p20"/>
          <p:cNvPicPr preferRelativeResize="0"/>
          <p:nvPr/>
        </p:nvPicPr>
        <p:blipFill rotWithShape="1">
          <a:blip r:embed="rId4">
            <a:alphaModFix/>
          </a:blip>
          <a:srcRect b="0" l="0" r="0" t="0"/>
          <a:stretch/>
        </p:blipFill>
        <p:spPr>
          <a:xfrm>
            <a:off x="533401" y="1537816"/>
            <a:ext cx="8001000" cy="450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21"/>
          <p:cNvGrpSpPr/>
          <p:nvPr/>
        </p:nvGrpSpPr>
        <p:grpSpPr>
          <a:xfrm>
            <a:off x="589860" y="304800"/>
            <a:ext cx="7964280" cy="973312"/>
            <a:chOff x="570120" y="550688"/>
            <a:chExt cx="7065812" cy="932277"/>
          </a:xfrm>
        </p:grpSpPr>
        <p:pic>
          <p:nvPicPr>
            <p:cNvPr descr="Institute of Technology.png" id="338" name="Google Shape;338;p21"/>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39" name="Google Shape;339;p21"/>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40" name="Google Shape;340;p21"/>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41" name="Google Shape;341;p21"/>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42" name="Google Shape;342;p21"/>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343" name="Google Shape;343;p21"/>
          <p:cNvSpPr txBox="1"/>
          <p:nvPr>
            <p:ph idx="1" type="body"/>
          </p:nvPr>
        </p:nvSpPr>
        <p:spPr>
          <a:xfrm>
            <a:off x="273666" y="6266390"/>
            <a:ext cx="8596668" cy="46083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600"/>
              <a:buNone/>
            </a:pPr>
            <a:r>
              <a:rPr lang="en-US" sz="2600">
                <a:solidFill>
                  <a:srgbClr val="FF0000"/>
                </a:solidFill>
                <a:latin typeface="Times New Roman"/>
                <a:ea typeface="Times New Roman"/>
                <a:cs typeface="Times New Roman"/>
                <a:sym typeface="Times New Roman"/>
              </a:rPr>
              <a:t>DESIGN OF HYDRAULIC STRUCTURES</a:t>
            </a:r>
            <a:endParaRPr/>
          </a:p>
        </p:txBody>
      </p:sp>
      <p:pic>
        <p:nvPicPr>
          <p:cNvPr id="344" name="Google Shape;344;p21"/>
          <p:cNvPicPr preferRelativeResize="0"/>
          <p:nvPr/>
        </p:nvPicPr>
        <p:blipFill rotWithShape="1">
          <a:blip r:embed="rId4">
            <a:alphaModFix/>
          </a:blip>
          <a:srcRect b="0" l="0" r="0" t="0"/>
          <a:stretch/>
        </p:blipFill>
        <p:spPr>
          <a:xfrm>
            <a:off x="490610" y="1386877"/>
            <a:ext cx="4099338" cy="2727923"/>
          </a:xfrm>
          <a:prstGeom prst="rect">
            <a:avLst/>
          </a:prstGeom>
          <a:noFill/>
          <a:ln>
            <a:noFill/>
          </a:ln>
        </p:spPr>
      </p:pic>
      <p:pic>
        <p:nvPicPr>
          <p:cNvPr id="345" name="Google Shape;345;p21"/>
          <p:cNvPicPr preferRelativeResize="0"/>
          <p:nvPr/>
        </p:nvPicPr>
        <p:blipFill rotWithShape="1">
          <a:blip r:embed="rId5">
            <a:alphaModFix/>
          </a:blip>
          <a:srcRect b="0" l="0" r="0" t="0"/>
          <a:stretch/>
        </p:blipFill>
        <p:spPr>
          <a:xfrm>
            <a:off x="4654507" y="1386876"/>
            <a:ext cx="4337093" cy="2727924"/>
          </a:xfrm>
          <a:prstGeom prst="rect">
            <a:avLst/>
          </a:prstGeom>
          <a:noFill/>
          <a:ln>
            <a:noFill/>
          </a:ln>
        </p:spPr>
      </p:pic>
      <p:pic>
        <p:nvPicPr>
          <p:cNvPr id="346" name="Google Shape;346;p21"/>
          <p:cNvPicPr preferRelativeResize="0"/>
          <p:nvPr/>
        </p:nvPicPr>
        <p:blipFill rotWithShape="1">
          <a:blip r:embed="rId6">
            <a:alphaModFix/>
          </a:blip>
          <a:srcRect b="0" l="0" r="0" t="0"/>
          <a:stretch/>
        </p:blipFill>
        <p:spPr>
          <a:xfrm>
            <a:off x="2818071" y="4097721"/>
            <a:ext cx="3793991" cy="21246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22"/>
          <p:cNvGrpSpPr/>
          <p:nvPr/>
        </p:nvGrpSpPr>
        <p:grpSpPr>
          <a:xfrm>
            <a:off x="589860" y="304800"/>
            <a:ext cx="7964280" cy="973312"/>
            <a:chOff x="570120" y="550688"/>
            <a:chExt cx="7065812" cy="932277"/>
          </a:xfrm>
        </p:grpSpPr>
        <p:pic>
          <p:nvPicPr>
            <p:cNvPr descr="Institute of Technology.png" id="352" name="Google Shape;352;p22"/>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53" name="Google Shape;353;p22"/>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54" name="Google Shape;354;p22"/>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55" name="Google Shape;355;p22"/>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56" name="Google Shape;356;p22"/>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357" name="Google Shape;357;p22"/>
          <p:cNvSpPr txBox="1"/>
          <p:nvPr>
            <p:ph idx="1" type="body"/>
          </p:nvPr>
        </p:nvSpPr>
        <p:spPr>
          <a:xfrm>
            <a:off x="76200" y="6370273"/>
            <a:ext cx="8596668" cy="94492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600"/>
              <a:buNone/>
            </a:pPr>
            <a:r>
              <a:rPr lang="en-US" sz="2600">
                <a:solidFill>
                  <a:srgbClr val="FF0000"/>
                </a:solidFill>
                <a:latin typeface="Times New Roman"/>
                <a:ea typeface="Times New Roman"/>
                <a:cs typeface="Times New Roman"/>
                <a:sym typeface="Times New Roman"/>
              </a:rPr>
              <a:t>DESIGN OF IRRIGATION SYSTEMS</a:t>
            </a:r>
            <a:endParaRPr/>
          </a:p>
        </p:txBody>
      </p:sp>
      <p:pic>
        <p:nvPicPr>
          <p:cNvPr id="358" name="Google Shape;358;p22"/>
          <p:cNvPicPr preferRelativeResize="0"/>
          <p:nvPr/>
        </p:nvPicPr>
        <p:blipFill rotWithShape="1">
          <a:blip r:embed="rId4">
            <a:alphaModFix/>
          </a:blip>
          <a:srcRect b="0" l="0" r="0" t="0"/>
          <a:stretch/>
        </p:blipFill>
        <p:spPr>
          <a:xfrm>
            <a:off x="304800" y="1517274"/>
            <a:ext cx="3578225" cy="2230091"/>
          </a:xfrm>
          <a:prstGeom prst="rect">
            <a:avLst/>
          </a:prstGeom>
          <a:noFill/>
          <a:ln>
            <a:noFill/>
          </a:ln>
        </p:spPr>
      </p:pic>
      <p:pic>
        <p:nvPicPr>
          <p:cNvPr id="359" name="Google Shape;359;p22"/>
          <p:cNvPicPr preferRelativeResize="0"/>
          <p:nvPr/>
        </p:nvPicPr>
        <p:blipFill rotWithShape="1">
          <a:blip r:embed="rId5">
            <a:alphaModFix/>
          </a:blip>
          <a:srcRect b="0" l="0" r="0" t="0"/>
          <a:stretch/>
        </p:blipFill>
        <p:spPr>
          <a:xfrm>
            <a:off x="4011844" y="1468835"/>
            <a:ext cx="4367960" cy="2183980"/>
          </a:xfrm>
          <a:prstGeom prst="rect">
            <a:avLst/>
          </a:prstGeom>
          <a:noFill/>
          <a:ln>
            <a:noFill/>
          </a:ln>
        </p:spPr>
      </p:pic>
      <p:pic>
        <p:nvPicPr>
          <p:cNvPr id="360" name="Google Shape;360;p22"/>
          <p:cNvPicPr preferRelativeResize="0"/>
          <p:nvPr/>
        </p:nvPicPr>
        <p:blipFill rotWithShape="1">
          <a:blip r:embed="rId6">
            <a:alphaModFix/>
          </a:blip>
          <a:srcRect b="0" l="0" r="0" t="0"/>
          <a:stretch/>
        </p:blipFill>
        <p:spPr>
          <a:xfrm>
            <a:off x="2715465" y="3891977"/>
            <a:ext cx="3480359" cy="23160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idx="1" type="body"/>
          </p:nvPr>
        </p:nvSpPr>
        <p:spPr>
          <a:xfrm>
            <a:off x="457200" y="1218493"/>
            <a:ext cx="8458200" cy="5394326"/>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333E49"/>
              </a:buClr>
              <a:buSzPts val="2800"/>
              <a:buNone/>
            </a:pPr>
            <a:r>
              <a:rPr b="1" lang="en-US" sz="2800">
                <a:solidFill>
                  <a:srgbClr val="333E49"/>
                </a:solidFill>
                <a:latin typeface="Times New Roman"/>
                <a:ea typeface="Times New Roman"/>
                <a:cs typeface="Times New Roman"/>
                <a:sym typeface="Times New Roman"/>
              </a:rPr>
              <a:t>Transportation Engineering</a:t>
            </a:r>
            <a:endParaRPr sz="2600">
              <a:solidFill>
                <a:srgbClr val="333E49"/>
              </a:solidFill>
              <a:latin typeface="Times New Roman"/>
              <a:ea typeface="Times New Roman"/>
              <a:cs typeface="Times New Roman"/>
              <a:sym typeface="Times New Roman"/>
            </a:endParaRPr>
          </a:p>
          <a:p>
            <a:pPr indent="-342900" lvl="0" marL="342900" rtl="0" algn="just">
              <a:spcBef>
                <a:spcPts val="520"/>
              </a:spcBef>
              <a:spcAft>
                <a:spcPts val="0"/>
              </a:spcAft>
              <a:buClr>
                <a:srgbClr val="333E49"/>
              </a:buClr>
              <a:buSzPts val="2600"/>
              <a:buChar char="•"/>
            </a:pPr>
            <a:r>
              <a:rPr lang="en-US" sz="2600">
                <a:solidFill>
                  <a:srgbClr val="333E49"/>
                </a:solidFill>
                <a:latin typeface="Times New Roman"/>
                <a:ea typeface="Times New Roman"/>
                <a:cs typeface="Times New Roman"/>
                <a:sym typeface="Times New Roman"/>
              </a:rPr>
              <a:t>Transportation engineering is a sub discipline of </a:t>
            </a:r>
            <a:r>
              <a:rPr lang="en-US" sz="2600" u="sng">
                <a:solidFill>
                  <a:srgbClr val="333E49"/>
                </a:solidFill>
                <a:latin typeface="Times New Roman"/>
                <a:ea typeface="Times New Roman"/>
                <a:cs typeface="Times New Roman"/>
                <a:sym typeface="Times New Roman"/>
                <a:hlinkClick r:id="rId3">
                  <a:extLst>
                    <a:ext uri="{A12FA001-AC4F-418D-AE19-62706E023703}">
                      <ahyp:hlinkClr val="tx"/>
                    </a:ext>
                  </a:extLst>
                </a:hlinkClick>
              </a:rPr>
              <a:t>Civil engineering</a:t>
            </a:r>
            <a:r>
              <a:rPr lang="en-US" sz="2600">
                <a:solidFill>
                  <a:srgbClr val="333E49"/>
                </a:solidFill>
                <a:latin typeface="Times New Roman"/>
                <a:ea typeface="Times New Roman"/>
                <a:cs typeface="Times New Roman"/>
                <a:sym typeface="Times New Roman"/>
              </a:rPr>
              <a:t> and is essentially defined as applying technology and science principles in order to plan, create functional designs, operate and manage facilities which pertain to any mode of transportation. The goals include safe, efficient, rapid, convenient, comfortable, economical and environmentally acceptable movement of goods and people.</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366" name="Google Shape;366;p23"/>
          <p:cNvGrpSpPr/>
          <p:nvPr/>
        </p:nvGrpSpPr>
        <p:grpSpPr>
          <a:xfrm>
            <a:off x="589860" y="245181"/>
            <a:ext cx="7964280" cy="973312"/>
            <a:chOff x="570120" y="550688"/>
            <a:chExt cx="7065812" cy="932277"/>
          </a:xfrm>
        </p:grpSpPr>
        <p:pic>
          <p:nvPicPr>
            <p:cNvPr descr="Institute of Technology.png" id="367" name="Google Shape;367;p23"/>
            <p:cNvPicPr preferRelativeResize="0"/>
            <p:nvPr/>
          </p:nvPicPr>
          <p:blipFill rotWithShape="1">
            <a:blip r:embed="rId4">
              <a:alphaModFix/>
            </a:blip>
            <a:srcRect b="0" l="0" r="0" t="0"/>
            <a:stretch/>
          </p:blipFill>
          <p:spPr>
            <a:xfrm>
              <a:off x="570120" y="550688"/>
              <a:ext cx="3124685" cy="932277"/>
            </a:xfrm>
            <a:prstGeom prst="rect">
              <a:avLst/>
            </a:prstGeom>
            <a:noFill/>
            <a:ln>
              <a:noFill/>
            </a:ln>
          </p:spPr>
        </p:pic>
        <p:cxnSp>
          <p:nvCxnSpPr>
            <p:cNvPr id="368" name="Google Shape;368;p23"/>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69" name="Google Shape;369;p23"/>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70" name="Google Shape;370;p23"/>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71" name="Google Shape;371;p23"/>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idx="1" type="body"/>
          </p:nvPr>
        </p:nvSpPr>
        <p:spPr>
          <a:xfrm>
            <a:off x="419101" y="1289958"/>
            <a:ext cx="8496299" cy="5339442"/>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333E49"/>
              </a:buClr>
              <a:buSzPts val="2800"/>
              <a:buNone/>
            </a:pPr>
            <a:r>
              <a:rPr b="1" lang="en-US" sz="2800" u="sng">
                <a:solidFill>
                  <a:srgbClr val="333E49"/>
                </a:solidFill>
                <a:latin typeface="Times New Roman"/>
                <a:ea typeface="Times New Roman"/>
                <a:cs typeface="Times New Roman"/>
                <a:sym typeface="Times New Roman"/>
              </a:rPr>
              <a:t>Branches of Transportation Engineering</a:t>
            </a:r>
            <a:endParaRPr sz="2600" u="sng">
              <a:solidFill>
                <a:srgbClr val="333E49"/>
              </a:solidFill>
              <a:latin typeface="Times New Roman"/>
              <a:ea typeface="Times New Roman"/>
              <a:cs typeface="Times New Roman"/>
              <a:sym typeface="Times New Roman"/>
            </a:endParaRPr>
          </a:p>
          <a:p>
            <a:pPr indent="0" lvl="0" marL="0" rtl="0" algn="l">
              <a:spcBef>
                <a:spcPts val="520"/>
              </a:spcBef>
              <a:spcAft>
                <a:spcPts val="0"/>
              </a:spcAft>
              <a:buClr>
                <a:srgbClr val="333E49"/>
              </a:buClr>
              <a:buSzPts val="2600"/>
              <a:buNone/>
            </a:pPr>
            <a:r>
              <a:rPr lang="en-US" sz="2600">
                <a:solidFill>
                  <a:srgbClr val="333E49"/>
                </a:solidFill>
                <a:latin typeface="Times New Roman"/>
                <a:ea typeface="Times New Roman"/>
                <a:cs typeface="Times New Roman"/>
                <a:sym typeface="Times New Roman"/>
              </a:rPr>
              <a:t>1. Highway engineering</a:t>
            </a:r>
            <a:endParaRPr/>
          </a:p>
          <a:p>
            <a:pPr indent="0" lvl="0" marL="0" rtl="0" algn="l">
              <a:spcBef>
                <a:spcPts val="520"/>
              </a:spcBef>
              <a:spcAft>
                <a:spcPts val="0"/>
              </a:spcAft>
              <a:buClr>
                <a:srgbClr val="333E49"/>
              </a:buClr>
              <a:buSzPts val="2600"/>
              <a:buNone/>
            </a:pPr>
            <a:r>
              <a:rPr lang="en-US" sz="2600">
                <a:solidFill>
                  <a:srgbClr val="333E49"/>
                </a:solidFill>
                <a:latin typeface="Times New Roman"/>
                <a:ea typeface="Times New Roman"/>
                <a:cs typeface="Times New Roman"/>
                <a:sym typeface="Times New Roman"/>
              </a:rPr>
              <a:t>2. Railroad engineering</a:t>
            </a:r>
            <a:endParaRPr/>
          </a:p>
          <a:p>
            <a:pPr indent="0" lvl="0" marL="0" rtl="0" algn="l">
              <a:spcBef>
                <a:spcPts val="520"/>
              </a:spcBef>
              <a:spcAft>
                <a:spcPts val="0"/>
              </a:spcAft>
              <a:buClr>
                <a:srgbClr val="333E49"/>
              </a:buClr>
              <a:buSzPts val="2600"/>
              <a:buNone/>
            </a:pPr>
            <a:r>
              <a:rPr lang="en-US" sz="2600">
                <a:solidFill>
                  <a:srgbClr val="333E49"/>
                </a:solidFill>
                <a:latin typeface="Times New Roman"/>
                <a:ea typeface="Times New Roman"/>
                <a:cs typeface="Times New Roman"/>
                <a:sym typeface="Times New Roman"/>
              </a:rPr>
              <a:t>3. Port and harbour engineering</a:t>
            </a:r>
            <a:endParaRPr/>
          </a:p>
          <a:p>
            <a:pPr indent="0" lvl="0" marL="0" rtl="0" algn="l">
              <a:spcBef>
                <a:spcPts val="520"/>
              </a:spcBef>
              <a:spcAft>
                <a:spcPts val="0"/>
              </a:spcAft>
              <a:buClr>
                <a:srgbClr val="333E49"/>
              </a:buClr>
              <a:buSzPts val="2600"/>
              <a:buNone/>
            </a:pPr>
            <a:r>
              <a:rPr lang="en-US" sz="2600">
                <a:solidFill>
                  <a:srgbClr val="333E49"/>
                </a:solidFill>
                <a:latin typeface="Times New Roman"/>
                <a:ea typeface="Times New Roman"/>
                <a:cs typeface="Times New Roman"/>
                <a:sym typeface="Times New Roman"/>
              </a:rPr>
              <a:t>4. Airport engineering</a:t>
            </a:r>
            <a:endParaRPr/>
          </a:p>
          <a:p>
            <a:pPr indent="0" lvl="0" marL="0" rtl="0" algn="l">
              <a:spcBef>
                <a:spcPts val="560"/>
              </a:spcBef>
              <a:spcAft>
                <a:spcPts val="0"/>
              </a:spcAft>
              <a:buClr>
                <a:srgbClr val="333E49"/>
              </a:buClr>
              <a:buSzPts val="2800"/>
              <a:buNone/>
            </a:pPr>
            <a:r>
              <a:rPr b="1" lang="en-US" sz="2800" u="sng">
                <a:solidFill>
                  <a:srgbClr val="333E49"/>
                </a:solidFill>
                <a:latin typeface="Times New Roman"/>
                <a:ea typeface="Times New Roman"/>
                <a:cs typeface="Times New Roman"/>
                <a:sym typeface="Times New Roman"/>
              </a:rPr>
              <a:t>Role of Transportation Engineer:</a:t>
            </a:r>
            <a:endParaRPr/>
          </a:p>
          <a:p>
            <a:pPr indent="-514350" lvl="0" marL="514350" rtl="0" algn="just">
              <a:spcBef>
                <a:spcPts val="520"/>
              </a:spcBef>
              <a:spcAft>
                <a:spcPts val="0"/>
              </a:spcAft>
              <a:buClr>
                <a:srgbClr val="333E49"/>
              </a:buClr>
              <a:buSzPts val="2600"/>
              <a:buFont typeface="Calibri"/>
              <a:buAutoNum type="arabicPeriod"/>
            </a:pPr>
            <a:r>
              <a:rPr lang="en-US" sz="2600">
                <a:solidFill>
                  <a:srgbClr val="333E49"/>
                </a:solidFill>
                <a:latin typeface="Times New Roman"/>
                <a:ea typeface="Times New Roman"/>
                <a:cs typeface="Times New Roman"/>
                <a:sym typeface="Times New Roman"/>
              </a:rPr>
              <a:t>To develop the various Transportation strategies for the efficient movement of Traffic.</a:t>
            </a:r>
            <a:endParaRPr/>
          </a:p>
          <a:p>
            <a:pPr indent="-514350" lvl="0" marL="514350" rtl="0" algn="just">
              <a:spcBef>
                <a:spcPts val="520"/>
              </a:spcBef>
              <a:spcAft>
                <a:spcPts val="0"/>
              </a:spcAft>
              <a:buClr>
                <a:srgbClr val="333E49"/>
              </a:buClr>
              <a:buSzPts val="2600"/>
              <a:buFont typeface="Calibri"/>
              <a:buAutoNum type="arabicPeriod"/>
            </a:pPr>
            <a:r>
              <a:rPr lang="en-US" sz="2600">
                <a:solidFill>
                  <a:srgbClr val="333E49"/>
                </a:solidFill>
                <a:latin typeface="Times New Roman"/>
                <a:ea typeface="Times New Roman"/>
                <a:cs typeface="Times New Roman"/>
                <a:sym typeface="Times New Roman"/>
              </a:rPr>
              <a:t>To plan, design, and develop the transportation systems, which include traffic signal systems.</a:t>
            </a:r>
            <a:endParaRPr/>
          </a:p>
          <a:p>
            <a:pPr indent="-514350" lvl="0" marL="514350" rtl="0" algn="just">
              <a:spcBef>
                <a:spcPts val="520"/>
              </a:spcBef>
              <a:spcAft>
                <a:spcPts val="0"/>
              </a:spcAft>
              <a:buClr>
                <a:srgbClr val="333E49"/>
              </a:buClr>
              <a:buSzPts val="2600"/>
              <a:buFont typeface="Calibri"/>
              <a:buAutoNum type="arabicPeriod"/>
            </a:pPr>
            <a:r>
              <a:rPr lang="en-US" sz="2600">
                <a:solidFill>
                  <a:srgbClr val="333E49"/>
                </a:solidFill>
                <a:latin typeface="Times New Roman"/>
                <a:ea typeface="Times New Roman"/>
                <a:cs typeface="Times New Roman"/>
                <a:sym typeface="Times New Roman"/>
              </a:rPr>
              <a:t>To develop and maintain traffic systems and processes.</a:t>
            </a:r>
            <a:endParaRPr/>
          </a:p>
          <a:p>
            <a:pPr indent="-311150" lvl="0" marL="514350" rtl="0" algn="l">
              <a:spcBef>
                <a:spcPts val="640"/>
              </a:spcBef>
              <a:spcAft>
                <a:spcPts val="0"/>
              </a:spcAft>
              <a:buClr>
                <a:schemeClr val="dk1"/>
              </a:buClr>
              <a:buSzPts val="3200"/>
              <a:buFont typeface="Calibri"/>
              <a:buNone/>
            </a:pPr>
            <a:r>
              <a:t/>
            </a:r>
            <a:endParaRPr/>
          </a:p>
          <a:p>
            <a:pPr indent="-139700" lvl="0" marL="342900" rtl="0" algn="l">
              <a:spcBef>
                <a:spcPts val="640"/>
              </a:spcBef>
              <a:spcAft>
                <a:spcPts val="0"/>
              </a:spcAft>
              <a:buClr>
                <a:schemeClr val="dk1"/>
              </a:buClr>
              <a:buSzPts val="3200"/>
              <a:buNone/>
            </a:pPr>
            <a:r>
              <a:t/>
            </a:r>
            <a:endParaRPr/>
          </a:p>
        </p:txBody>
      </p:sp>
      <p:grpSp>
        <p:nvGrpSpPr>
          <p:cNvPr id="377" name="Google Shape;377;p24"/>
          <p:cNvGrpSpPr/>
          <p:nvPr/>
        </p:nvGrpSpPr>
        <p:grpSpPr>
          <a:xfrm>
            <a:off x="457199" y="228600"/>
            <a:ext cx="7964280" cy="973312"/>
            <a:chOff x="570120" y="550688"/>
            <a:chExt cx="7065812" cy="932277"/>
          </a:xfrm>
        </p:grpSpPr>
        <p:pic>
          <p:nvPicPr>
            <p:cNvPr descr="Institute of Technology.png" id="378" name="Google Shape;378;p24"/>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79" name="Google Shape;379;p24"/>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80" name="Google Shape;380;p24"/>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81" name="Google Shape;381;p24"/>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82" name="Google Shape;382;p24"/>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idx="1" type="body"/>
          </p:nvPr>
        </p:nvSpPr>
        <p:spPr>
          <a:xfrm>
            <a:off x="419101" y="1289958"/>
            <a:ext cx="8496299" cy="533944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388" name="Google Shape;388;p25"/>
          <p:cNvGrpSpPr/>
          <p:nvPr/>
        </p:nvGrpSpPr>
        <p:grpSpPr>
          <a:xfrm>
            <a:off x="457199" y="228600"/>
            <a:ext cx="7964280" cy="973312"/>
            <a:chOff x="570120" y="550688"/>
            <a:chExt cx="7065812" cy="932277"/>
          </a:xfrm>
        </p:grpSpPr>
        <p:pic>
          <p:nvPicPr>
            <p:cNvPr descr="Institute of Technology.png" id="389" name="Google Shape;389;p25"/>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390" name="Google Shape;390;p25"/>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91" name="Google Shape;391;p25"/>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392" name="Google Shape;392;p25"/>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393" name="Google Shape;393;p25"/>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394" name="Google Shape;394;p25"/>
          <p:cNvSpPr txBox="1"/>
          <p:nvPr/>
        </p:nvSpPr>
        <p:spPr>
          <a:xfrm>
            <a:off x="414019" y="1409249"/>
            <a:ext cx="8305800" cy="6186309"/>
          </a:xfrm>
          <a:prstGeom prst="rect">
            <a:avLst/>
          </a:prstGeom>
          <a:noFill/>
          <a:ln>
            <a:noFill/>
          </a:ln>
        </p:spPr>
        <p:txBody>
          <a:bodyPr anchorCtr="0" anchor="t" bIns="45700" lIns="91425" spcFirstLastPara="1" rIns="91425" wrap="square" tIns="45700">
            <a:spAutoFit/>
          </a:bodyPr>
          <a:lstStyle/>
          <a:p>
            <a:pPr indent="-514350" lvl="0" marL="514350" marR="0" rtl="0" algn="just">
              <a:spcBef>
                <a:spcPts val="0"/>
              </a:spcBef>
              <a:spcAft>
                <a:spcPts val="0"/>
              </a:spcAft>
              <a:buClr>
                <a:srgbClr val="333E49"/>
              </a:buClr>
              <a:buSzPts val="2600"/>
              <a:buFont typeface="Calibri"/>
              <a:buAutoNum type="arabicPeriod" startAt="4"/>
            </a:pPr>
            <a:r>
              <a:rPr lang="en-US" sz="2600">
                <a:solidFill>
                  <a:srgbClr val="333E49"/>
                </a:solidFill>
                <a:latin typeface="Times New Roman"/>
                <a:ea typeface="Times New Roman"/>
                <a:cs typeface="Times New Roman"/>
                <a:sym typeface="Times New Roman"/>
              </a:rPr>
              <a:t>To prepare the administrative-technical and statistical reports on the traffic operations.</a:t>
            </a:r>
            <a:endParaRPr/>
          </a:p>
          <a:p>
            <a:pPr indent="-514350" lvl="0" marL="514350" marR="0" rtl="0" algn="just">
              <a:spcBef>
                <a:spcPts val="0"/>
              </a:spcBef>
              <a:spcAft>
                <a:spcPts val="0"/>
              </a:spcAft>
              <a:buClr>
                <a:srgbClr val="333E49"/>
              </a:buClr>
              <a:buSzPts val="2600"/>
              <a:buFont typeface="Calibri"/>
              <a:buAutoNum type="arabicPeriod" startAt="4"/>
            </a:pPr>
            <a:r>
              <a:rPr lang="en-US" sz="2600">
                <a:solidFill>
                  <a:srgbClr val="333E49"/>
                </a:solidFill>
                <a:latin typeface="Times New Roman"/>
                <a:ea typeface="Times New Roman"/>
                <a:cs typeface="Times New Roman"/>
                <a:sym typeface="Times New Roman"/>
              </a:rPr>
              <a:t>To integrate safety procedures and Standards in transport operations.</a:t>
            </a:r>
            <a:endParaRPr/>
          </a:p>
          <a:p>
            <a:pPr indent="-514350" lvl="0" marL="514350" marR="0" rtl="0" algn="just">
              <a:spcBef>
                <a:spcPts val="0"/>
              </a:spcBef>
              <a:spcAft>
                <a:spcPts val="0"/>
              </a:spcAft>
              <a:buClr>
                <a:srgbClr val="333E49"/>
              </a:buClr>
              <a:buSzPts val="2600"/>
              <a:buFont typeface="Calibri"/>
              <a:buAutoNum type="arabicPeriod" startAt="4"/>
            </a:pPr>
            <a:r>
              <a:rPr lang="en-US" sz="2600">
                <a:solidFill>
                  <a:srgbClr val="333E49"/>
                </a:solidFill>
                <a:latin typeface="Times New Roman"/>
                <a:ea typeface="Times New Roman"/>
                <a:cs typeface="Times New Roman"/>
                <a:sym typeface="Times New Roman"/>
              </a:rPr>
              <a:t>To evaluate the traffic control devices and determine the need of its modification and expansion.</a:t>
            </a:r>
            <a:endParaRPr/>
          </a:p>
          <a:p>
            <a:pPr indent="0" lvl="0" marL="0" marR="0" rtl="0" algn="just">
              <a:spcBef>
                <a:spcPts val="0"/>
              </a:spcBef>
              <a:spcAft>
                <a:spcPts val="0"/>
              </a:spcAft>
              <a:buNone/>
            </a:pPr>
            <a:r>
              <a:rPr b="1" lang="en-US" sz="2800" u="sng">
                <a:solidFill>
                  <a:srgbClr val="333E49"/>
                </a:solidFill>
                <a:latin typeface="Times New Roman"/>
                <a:ea typeface="Times New Roman"/>
                <a:cs typeface="Times New Roman"/>
                <a:sym typeface="Times New Roman"/>
              </a:rPr>
              <a:t>Importance of the Transportation Engineering:</a:t>
            </a:r>
            <a:endParaRPr/>
          </a:p>
          <a:p>
            <a:pPr indent="0" lvl="0" marL="0" marR="0" rtl="0" algn="just">
              <a:spcBef>
                <a:spcPts val="0"/>
              </a:spcBef>
              <a:spcAft>
                <a:spcPts val="0"/>
              </a:spcAft>
              <a:buNone/>
            </a:pPr>
            <a:r>
              <a:t/>
            </a:r>
            <a:endParaRPr b="1" sz="2800" u="sng">
              <a:solidFill>
                <a:srgbClr val="333E49"/>
              </a:solidFill>
              <a:latin typeface="Times New Roman"/>
              <a:ea typeface="Times New Roman"/>
              <a:cs typeface="Times New Roman"/>
              <a:sym typeface="Times New Roman"/>
            </a:endParaRPr>
          </a:p>
          <a:p>
            <a:pPr indent="-514350" lvl="0" marL="514350" marR="0" rtl="0" algn="just">
              <a:spcBef>
                <a:spcPts val="0"/>
              </a:spcBef>
              <a:spcAft>
                <a:spcPts val="0"/>
              </a:spcAft>
              <a:buClr>
                <a:srgbClr val="333E49"/>
              </a:buClr>
              <a:buSzPts val="2600"/>
              <a:buFont typeface="Calibri"/>
              <a:buAutoNum type="arabicPeriod"/>
            </a:pPr>
            <a:r>
              <a:rPr lang="en-US" sz="2600">
                <a:solidFill>
                  <a:srgbClr val="333E49"/>
                </a:solidFill>
                <a:latin typeface="Times New Roman"/>
                <a:ea typeface="Times New Roman"/>
                <a:cs typeface="Times New Roman"/>
                <a:sym typeface="Times New Roman"/>
              </a:rPr>
              <a:t>Transportation helps in the economic, social, and commercial development of the nation.</a:t>
            </a:r>
            <a:endParaRPr/>
          </a:p>
          <a:p>
            <a:pPr indent="-514350" lvl="0" marL="514350" marR="0" rtl="0" algn="just">
              <a:spcBef>
                <a:spcPts val="0"/>
              </a:spcBef>
              <a:spcAft>
                <a:spcPts val="0"/>
              </a:spcAft>
              <a:buClr>
                <a:srgbClr val="333E49"/>
              </a:buClr>
              <a:buSzPts val="2600"/>
              <a:buFont typeface="Calibri"/>
              <a:buAutoNum type="arabicPeriod"/>
            </a:pPr>
            <a:r>
              <a:rPr lang="en-US" sz="2600">
                <a:solidFill>
                  <a:srgbClr val="333E49"/>
                </a:solidFill>
                <a:latin typeface="Times New Roman"/>
                <a:ea typeface="Times New Roman"/>
                <a:cs typeface="Times New Roman"/>
                <a:sym typeface="Times New Roman"/>
              </a:rPr>
              <a:t>Transportation also helps in the cultural as well as political development of the country.</a:t>
            </a:r>
            <a:endParaRPr/>
          </a:p>
          <a:p>
            <a:pPr indent="0" lvl="0" marL="0" marR="0" rtl="0" algn="just">
              <a:spcBef>
                <a:spcPts val="0"/>
              </a:spcBef>
              <a:spcAft>
                <a:spcPts val="0"/>
              </a:spcAft>
              <a:buNone/>
            </a:pPr>
            <a:r>
              <a:t/>
            </a:r>
            <a:endParaRPr b="1" sz="2800" u="sng">
              <a:solidFill>
                <a:srgbClr val="333E49"/>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600">
              <a:solidFill>
                <a:srgbClr val="333E49"/>
              </a:solidFill>
              <a:latin typeface="Times New Roman"/>
              <a:ea typeface="Times New Roman"/>
              <a:cs typeface="Times New Roman"/>
              <a:sym typeface="Times New Roman"/>
            </a:endParaRPr>
          </a:p>
          <a:p>
            <a:pPr indent="-349250" lvl="0" marL="514350" marR="0" rtl="0" algn="l">
              <a:spcBef>
                <a:spcPts val="0"/>
              </a:spcBef>
              <a:spcAft>
                <a:spcPts val="0"/>
              </a:spcAft>
              <a:buClr>
                <a:schemeClr val="dk1"/>
              </a:buClr>
              <a:buSzPts val="2600"/>
              <a:buFont typeface="Calibri"/>
              <a:buNone/>
            </a:pPr>
            <a:r>
              <a:t/>
            </a:r>
            <a:endParaRPr sz="2600">
              <a:solidFill>
                <a:srgbClr val="333E49"/>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idx="1" type="body"/>
          </p:nvPr>
        </p:nvSpPr>
        <p:spPr>
          <a:xfrm>
            <a:off x="419101" y="1289958"/>
            <a:ext cx="8496299" cy="533944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400" name="Google Shape;400;p26"/>
          <p:cNvGrpSpPr/>
          <p:nvPr/>
        </p:nvGrpSpPr>
        <p:grpSpPr>
          <a:xfrm>
            <a:off x="457199" y="228600"/>
            <a:ext cx="7964280" cy="973312"/>
            <a:chOff x="570120" y="550688"/>
            <a:chExt cx="7065812" cy="932277"/>
          </a:xfrm>
        </p:grpSpPr>
        <p:pic>
          <p:nvPicPr>
            <p:cNvPr descr="Institute of Technology.png" id="401" name="Google Shape;401;p26"/>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02" name="Google Shape;402;p26"/>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03" name="Google Shape;403;p26"/>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04" name="Google Shape;404;p26"/>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05" name="Google Shape;405;p26"/>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406" name="Google Shape;406;p26"/>
          <p:cNvSpPr txBox="1"/>
          <p:nvPr/>
        </p:nvSpPr>
        <p:spPr>
          <a:xfrm>
            <a:off x="472439" y="1613726"/>
            <a:ext cx="7811879" cy="3724096"/>
          </a:xfrm>
          <a:prstGeom prst="rect">
            <a:avLst/>
          </a:prstGeom>
          <a:noFill/>
          <a:ln>
            <a:noFill/>
          </a:ln>
        </p:spPr>
        <p:txBody>
          <a:bodyPr anchorCtr="0" anchor="t" bIns="45700" lIns="91425" spcFirstLastPara="1" rIns="91425" wrap="square" tIns="45700">
            <a:spAutoFit/>
          </a:bodyPr>
          <a:lstStyle/>
          <a:p>
            <a:pPr indent="-514350" lvl="0" marL="514350" marR="0" rtl="0" algn="just">
              <a:spcBef>
                <a:spcPts val="0"/>
              </a:spcBef>
              <a:spcAft>
                <a:spcPts val="0"/>
              </a:spcAft>
              <a:buClr>
                <a:srgbClr val="333E49"/>
              </a:buClr>
              <a:buSzPts val="2600"/>
              <a:buFont typeface="Calibri"/>
              <a:buAutoNum type="arabicPeriod" startAt="4"/>
            </a:pPr>
            <a:r>
              <a:rPr lang="en-US" sz="2600">
                <a:solidFill>
                  <a:srgbClr val="333E49"/>
                </a:solidFill>
                <a:latin typeface="Times New Roman"/>
                <a:ea typeface="Times New Roman"/>
                <a:cs typeface="Times New Roman"/>
                <a:sym typeface="Times New Roman"/>
              </a:rPr>
              <a:t>Transportation improves the import and export of the country and helps in the industrial development throughout the nation.</a:t>
            </a:r>
            <a:endParaRPr/>
          </a:p>
          <a:p>
            <a:pPr indent="-514350" lvl="0" marL="514350" marR="0" rtl="0" algn="just">
              <a:spcBef>
                <a:spcPts val="0"/>
              </a:spcBef>
              <a:spcAft>
                <a:spcPts val="0"/>
              </a:spcAft>
              <a:buClr>
                <a:srgbClr val="333E49"/>
              </a:buClr>
              <a:buSzPts val="2600"/>
              <a:buFont typeface="Calibri"/>
              <a:buAutoNum type="arabicPeriod" startAt="4"/>
            </a:pPr>
            <a:r>
              <a:rPr lang="en-US" sz="2600">
                <a:solidFill>
                  <a:srgbClr val="333E49"/>
                </a:solidFill>
                <a:latin typeface="Times New Roman"/>
                <a:ea typeface="Times New Roman"/>
                <a:cs typeface="Times New Roman"/>
                <a:sym typeface="Times New Roman"/>
              </a:rPr>
              <a:t>Transportation has to connect two countries or areas with each other and improve the employment opportunities</a:t>
            </a:r>
            <a:endParaRPr/>
          </a:p>
          <a:p>
            <a:pPr indent="-336550" lvl="0" marL="514350" marR="0" rtl="0" algn="just">
              <a:spcBef>
                <a:spcPts val="0"/>
              </a:spcBef>
              <a:spcAft>
                <a:spcPts val="0"/>
              </a:spcAft>
              <a:buClr>
                <a:schemeClr val="dk1"/>
              </a:buClr>
              <a:buSzPts val="2800"/>
              <a:buFont typeface="Calibri"/>
              <a:buNone/>
            </a:pPr>
            <a:r>
              <a:t/>
            </a:r>
            <a:endParaRPr b="1" sz="2800" u="sng">
              <a:solidFill>
                <a:srgbClr val="333E49"/>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600">
              <a:solidFill>
                <a:srgbClr val="333E49"/>
              </a:solidFill>
              <a:latin typeface="Times New Roman"/>
              <a:ea typeface="Times New Roman"/>
              <a:cs typeface="Times New Roman"/>
              <a:sym typeface="Times New Roman"/>
            </a:endParaRPr>
          </a:p>
          <a:p>
            <a:pPr indent="-349250" lvl="0" marL="514350" marR="0" rtl="0" algn="l">
              <a:spcBef>
                <a:spcPts val="0"/>
              </a:spcBef>
              <a:spcAft>
                <a:spcPts val="0"/>
              </a:spcAft>
              <a:buClr>
                <a:schemeClr val="dk1"/>
              </a:buClr>
              <a:buSzPts val="2600"/>
              <a:buFont typeface="Calibri"/>
              <a:buNone/>
            </a:pPr>
            <a:r>
              <a:t/>
            </a:r>
            <a:endParaRPr sz="2600">
              <a:solidFill>
                <a:srgbClr val="333E49"/>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7"/>
          <p:cNvSpPr txBox="1"/>
          <p:nvPr>
            <p:ph idx="1" type="body"/>
          </p:nvPr>
        </p:nvSpPr>
        <p:spPr>
          <a:xfrm>
            <a:off x="419101" y="1289958"/>
            <a:ext cx="8496299" cy="533944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412" name="Google Shape;412;p27"/>
          <p:cNvGrpSpPr/>
          <p:nvPr/>
        </p:nvGrpSpPr>
        <p:grpSpPr>
          <a:xfrm>
            <a:off x="375172" y="210098"/>
            <a:ext cx="7964280" cy="973312"/>
            <a:chOff x="570120" y="550688"/>
            <a:chExt cx="7065812" cy="932277"/>
          </a:xfrm>
        </p:grpSpPr>
        <p:pic>
          <p:nvPicPr>
            <p:cNvPr descr="Institute of Technology.png" id="413" name="Google Shape;413;p27"/>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14" name="Google Shape;414;p27"/>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15" name="Google Shape;415;p27"/>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16" name="Google Shape;416;p27"/>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17" name="Google Shape;417;p27"/>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418" name="Google Shape;418;p27"/>
          <p:cNvSpPr txBox="1"/>
          <p:nvPr/>
        </p:nvSpPr>
        <p:spPr>
          <a:xfrm>
            <a:off x="558628" y="1105460"/>
            <a:ext cx="6677100" cy="354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Times New Roman"/>
                <a:ea typeface="Times New Roman"/>
                <a:cs typeface="Times New Roman"/>
                <a:sym typeface="Times New Roman"/>
              </a:rPr>
              <a:t>Classification of Roads: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Based on location and function as</a:t>
            </a:r>
            <a:endParaRPr/>
          </a:p>
          <a:p>
            <a:pPr indent="-514350" lvl="0" marL="51435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National Highway(NH)-Yellow and White</a:t>
            </a:r>
            <a:endParaRPr/>
          </a:p>
          <a:p>
            <a:pPr indent="-514350" lvl="0" marL="51435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State Highway(SH)-Green and white</a:t>
            </a:r>
            <a:endParaRPr/>
          </a:p>
          <a:p>
            <a:pPr indent="-514350" lvl="0" marL="51435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Major District Roads(MDR)-Black and white</a:t>
            </a:r>
            <a:endParaRPr/>
          </a:p>
          <a:p>
            <a:pPr indent="-514350" lvl="0" marL="51435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Other District Roads(ODR)</a:t>
            </a:r>
            <a:endParaRPr/>
          </a:p>
          <a:p>
            <a:pPr indent="-514350" lvl="0" marL="51435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Village Roads (VR)</a:t>
            </a:r>
            <a:endParaRPr/>
          </a:p>
          <a:p>
            <a:pPr indent="-336550" lvl="0" marL="514350" marR="0" rtl="0" algn="l">
              <a:spcBef>
                <a:spcPts val="0"/>
              </a:spcBef>
              <a:spcAft>
                <a:spcPts val="0"/>
              </a:spcAft>
              <a:buClr>
                <a:schemeClr val="dk1"/>
              </a:buClr>
              <a:buSzPts val="2800"/>
              <a:buFont typeface="Calibri"/>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u="sng">
              <a:solidFill>
                <a:schemeClr val="dk1"/>
              </a:solidFill>
              <a:latin typeface="Times New Roman"/>
              <a:ea typeface="Times New Roman"/>
              <a:cs typeface="Times New Roman"/>
              <a:sym typeface="Times New Roman"/>
            </a:endParaRPr>
          </a:p>
        </p:txBody>
      </p:sp>
      <p:pic>
        <p:nvPicPr>
          <p:cNvPr descr="See the source image" id="419" name="Google Shape;419;p27"/>
          <p:cNvPicPr preferRelativeResize="0"/>
          <p:nvPr/>
        </p:nvPicPr>
        <p:blipFill rotWithShape="1">
          <a:blip r:embed="rId4">
            <a:alphaModFix/>
          </a:blip>
          <a:srcRect b="0" l="0" r="0" t="0"/>
          <a:stretch/>
        </p:blipFill>
        <p:spPr>
          <a:xfrm>
            <a:off x="1355195" y="3733801"/>
            <a:ext cx="5522479" cy="31054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8"/>
          <p:cNvSpPr txBox="1"/>
          <p:nvPr>
            <p:ph idx="1" type="body"/>
          </p:nvPr>
        </p:nvSpPr>
        <p:spPr>
          <a:xfrm>
            <a:off x="419101" y="1289958"/>
            <a:ext cx="8496299" cy="533944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425" name="Google Shape;425;p28"/>
          <p:cNvGrpSpPr/>
          <p:nvPr/>
        </p:nvGrpSpPr>
        <p:grpSpPr>
          <a:xfrm>
            <a:off x="375172" y="210098"/>
            <a:ext cx="7964280" cy="973312"/>
            <a:chOff x="570120" y="550688"/>
            <a:chExt cx="7065812" cy="932277"/>
          </a:xfrm>
        </p:grpSpPr>
        <p:pic>
          <p:nvPicPr>
            <p:cNvPr descr="Institute of Technology.png" id="426" name="Google Shape;426;p28"/>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27" name="Google Shape;427;p28"/>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28" name="Google Shape;428;p28"/>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29" name="Google Shape;429;p28"/>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30" name="Google Shape;430;p28"/>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431" name="Google Shape;431;p28"/>
          <p:cNvPicPr preferRelativeResize="0"/>
          <p:nvPr/>
        </p:nvPicPr>
        <p:blipFill rotWithShape="1">
          <a:blip r:embed="rId4">
            <a:alphaModFix/>
          </a:blip>
          <a:srcRect b="0" l="0" r="1429" t="7590"/>
          <a:stretch/>
        </p:blipFill>
        <p:spPr>
          <a:xfrm>
            <a:off x="892776" y="1173619"/>
            <a:ext cx="6008814" cy="3168750"/>
          </a:xfrm>
          <a:prstGeom prst="rect">
            <a:avLst/>
          </a:prstGeom>
          <a:noFill/>
          <a:ln>
            <a:noFill/>
          </a:ln>
        </p:spPr>
      </p:pic>
      <p:pic>
        <p:nvPicPr>
          <p:cNvPr descr="See the source image" id="432" name="Google Shape;432;p28"/>
          <p:cNvPicPr preferRelativeResize="0"/>
          <p:nvPr/>
        </p:nvPicPr>
        <p:blipFill rotWithShape="1">
          <a:blip r:embed="rId5">
            <a:alphaModFix/>
          </a:blip>
          <a:srcRect b="0" l="0" r="0" t="46512"/>
          <a:stretch/>
        </p:blipFill>
        <p:spPr>
          <a:xfrm>
            <a:off x="47625" y="4206240"/>
            <a:ext cx="9048750" cy="26157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9"/>
          <p:cNvSpPr txBox="1"/>
          <p:nvPr>
            <p:ph idx="1" type="body"/>
          </p:nvPr>
        </p:nvSpPr>
        <p:spPr>
          <a:xfrm>
            <a:off x="462280" y="1429166"/>
            <a:ext cx="8229600" cy="509355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rgbClr val="00B050"/>
              </a:buClr>
              <a:buSzPct val="100000"/>
              <a:buNone/>
            </a:pPr>
            <a:r>
              <a:rPr b="1" lang="en-US" sz="3100">
                <a:solidFill>
                  <a:srgbClr val="00B050"/>
                </a:solidFill>
                <a:latin typeface="Times New Roman"/>
                <a:ea typeface="Times New Roman"/>
                <a:cs typeface="Times New Roman"/>
                <a:sym typeface="Times New Roman"/>
              </a:rPr>
              <a:t>ENVIRONMENTAL ENGINEERING</a:t>
            </a:r>
            <a:endParaRPr/>
          </a:p>
          <a:p>
            <a:pPr indent="-342900" lvl="0" marL="342900" rtl="0" algn="just">
              <a:spcBef>
                <a:spcPts val="527"/>
              </a:spcBef>
              <a:spcAft>
                <a:spcPts val="0"/>
              </a:spcAft>
              <a:buClr>
                <a:schemeClr val="dk1"/>
              </a:buClr>
              <a:buSzPct val="100000"/>
              <a:buChar char="•"/>
            </a:pPr>
            <a:r>
              <a:rPr lang="en-US" sz="3100">
                <a:latin typeface="Times New Roman"/>
                <a:ea typeface="Times New Roman"/>
                <a:cs typeface="Times New Roman"/>
                <a:sym typeface="Times New Roman"/>
              </a:rPr>
              <a:t>It involves waste management, waste disposal systems, pollution control, environmental sustainability, public health, water supply and treatment, waste water treatment, water resources management, air pollution management, pollutant transport, hazardous waste management etc.</a:t>
            </a:r>
            <a:endParaRPr/>
          </a:p>
          <a:p>
            <a:pPr indent="-342900" lvl="0" marL="342900" rtl="0" algn="just">
              <a:spcBef>
                <a:spcPts val="527"/>
              </a:spcBef>
              <a:spcAft>
                <a:spcPts val="0"/>
              </a:spcAft>
              <a:buClr>
                <a:schemeClr val="dk1"/>
              </a:buClr>
              <a:buSzPct val="100000"/>
              <a:buChar char="•"/>
            </a:pPr>
            <a:r>
              <a:rPr lang="en-US" sz="3100">
                <a:latin typeface="Times New Roman"/>
                <a:ea typeface="Times New Roman"/>
                <a:cs typeface="Times New Roman"/>
                <a:sym typeface="Times New Roman"/>
              </a:rPr>
              <a:t>Applications include quantification of different types of pollutants, fixing standards for effluents, monitoring / prevention of different types of pollution, environmental impact assessment for factories and industries, conservation and preservation of natural resources and environment, design and construction of pipe lines etc.</a:t>
            </a:r>
            <a:endParaRPr/>
          </a:p>
          <a:p>
            <a:pPr indent="0" lvl="0" marL="0" rtl="0" algn="l">
              <a:spcBef>
                <a:spcPts val="544"/>
              </a:spcBef>
              <a:spcAft>
                <a:spcPts val="0"/>
              </a:spcAft>
              <a:buClr>
                <a:schemeClr val="dk1"/>
              </a:buClr>
              <a:buSzPct val="100000"/>
              <a:buNone/>
            </a:pPr>
            <a:r>
              <a:t/>
            </a:r>
            <a:endParaRPr/>
          </a:p>
        </p:txBody>
      </p:sp>
      <p:grpSp>
        <p:nvGrpSpPr>
          <p:cNvPr id="438" name="Google Shape;438;p29"/>
          <p:cNvGrpSpPr/>
          <p:nvPr/>
        </p:nvGrpSpPr>
        <p:grpSpPr>
          <a:xfrm>
            <a:off x="722520" y="304800"/>
            <a:ext cx="7964280" cy="973312"/>
            <a:chOff x="570120" y="550688"/>
            <a:chExt cx="7065812" cy="932277"/>
          </a:xfrm>
        </p:grpSpPr>
        <p:pic>
          <p:nvPicPr>
            <p:cNvPr descr="Institute of Technology.png" id="439" name="Google Shape;439;p29"/>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40" name="Google Shape;440;p29"/>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41" name="Google Shape;441;p29"/>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42" name="Google Shape;442;p29"/>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43" name="Google Shape;443;p29"/>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3"/>
          <p:cNvGrpSpPr/>
          <p:nvPr/>
        </p:nvGrpSpPr>
        <p:grpSpPr>
          <a:xfrm>
            <a:off x="589860" y="233548"/>
            <a:ext cx="7964280" cy="973312"/>
            <a:chOff x="570120" y="550688"/>
            <a:chExt cx="7065812" cy="932277"/>
          </a:xfrm>
        </p:grpSpPr>
        <p:pic>
          <p:nvPicPr>
            <p:cNvPr descr="Institute of Technology.png" id="107" name="Google Shape;107;p3"/>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08" name="Google Shape;108;p3"/>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09" name="Google Shape;109;p3"/>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10" name="Google Shape;110;p3"/>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11" name="Google Shape;111;p3"/>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12" name="Google Shape;112;p3"/>
          <p:cNvPicPr preferRelativeResize="0"/>
          <p:nvPr>
            <p:ph idx="1" type="body"/>
          </p:nvPr>
        </p:nvPicPr>
        <p:blipFill rotWithShape="1">
          <a:blip r:embed="rId4">
            <a:alphaModFix/>
          </a:blip>
          <a:srcRect b="0" l="0" r="0" t="0"/>
          <a:stretch/>
        </p:blipFill>
        <p:spPr>
          <a:xfrm>
            <a:off x="412583" y="1295400"/>
            <a:ext cx="3886200" cy="4726460"/>
          </a:xfrm>
          <a:prstGeom prst="rect">
            <a:avLst/>
          </a:prstGeom>
          <a:noFill/>
          <a:ln>
            <a:noFill/>
          </a:ln>
        </p:spPr>
      </p:pic>
      <p:pic>
        <p:nvPicPr>
          <p:cNvPr descr="See the source image" id="113" name="Google Shape;113;p3"/>
          <p:cNvPicPr preferRelativeResize="0"/>
          <p:nvPr/>
        </p:nvPicPr>
        <p:blipFill rotWithShape="1">
          <a:blip r:embed="rId5">
            <a:alphaModFix/>
          </a:blip>
          <a:srcRect b="0" l="0" r="0" t="0"/>
          <a:stretch/>
        </p:blipFill>
        <p:spPr>
          <a:xfrm>
            <a:off x="4795526" y="1206860"/>
            <a:ext cx="3886198" cy="4917436"/>
          </a:xfrm>
          <a:prstGeom prst="rect">
            <a:avLst/>
          </a:prstGeom>
          <a:noFill/>
          <a:ln>
            <a:noFill/>
          </a:ln>
        </p:spPr>
      </p:pic>
      <p:sp>
        <p:nvSpPr>
          <p:cNvPr id="114" name="Google Shape;114;p3"/>
          <p:cNvSpPr txBox="1"/>
          <p:nvPr/>
        </p:nvSpPr>
        <p:spPr>
          <a:xfrm>
            <a:off x="4133399" y="6255120"/>
            <a:ext cx="52104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a:solidFill>
                  <a:schemeClr val="dk1"/>
                </a:solidFill>
                <a:latin typeface="Times New Roman"/>
                <a:ea typeface="Times New Roman"/>
                <a:cs typeface="Times New Roman"/>
                <a:sym typeface="Times New Roman"/>
              </a:rPr>
              <a:t>John Smeaton Eddystone Lighthouse</a:t>
            </a:r>
            <a:endParaRPr/>
          </a:p>
        </p:txBody>
      </p:sp>
      <p:sp>
        <p:nvSpPr>
          <p:cNvPr id="115" name="Google Shape;115;p3"/>
          <p:cNvSpPr txBox="1"/>
          <p:nvPr/>
        </p:nvSpPr>
        <p:spPr>
          <a:xfrm>
            <a:off x="928816" y="6193565"/>
            <a:ext cx="284409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rgbClr val="202124"/>
                </a:solidFill>
                <a:latin typeface="Times New Roman"/>
                <a:ea typeface="Times New Roman"/>
                <a:cs typeface="Times New Roman"/>
                <a:sym typeface="Times New Roman"/>
              </a:rPr>
              <a:t>John Smeaton </a:t>
            </a:r>
            <a:endParaRPr sz="2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0"/>
          <p:cNvSpPr txBox="1"/>
          <p:nvPr>
            <p:ph idx="1" type="body"/>
          </p:nvPr>
        </p:nvSpPr>
        <p:spPr>
          <a:xfrm>
            <a:off x="457200" y="1612046"/>
            <a:ext cx="8229600" cy="509355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B050"/>
              </a:buClr>
              <a:buSzPts val="3200"/>
              <a:buNone/>
            </a:pPr>
            <a:r>
              <a:rPr b="1" lang="en-US">
                <a:solidFill>
                  <a:srgbClr val="00B050"/>
                </a:solidFill>
                <a:latin typeface="Times New Roman"/>
                <a:ea typeface="Times New Roman"/>
                <a:cs typeface="Times New Roman"/>
                <a:sym typeface="Times New Roman"/>
              </a:rPr>
              <a:t>ENVIRONMENTAL ENGINEERING</a:t>
            </a:r>
            <a:endParaRPr/>
          </a:p>
          <a:p>
            <a:pPr indent="0" lvl="0" marL="0" rtl="0" algn="l">
              <a:spcBef>
                <a:spcPts val="640"/>
              </a:spcBef>
              <a:spcAft>
                <a:spcPts val="0"/>
              </a:spcAft>
              <a:buClr>
                <a:schemeClr val="dk1"/>
              </a:buClr>
              <a:buSzPts val="3200"/>
              <a:buNone/>
            </a:pPr>
            <a:r>
              <a:t/>
            </a:r>
            <a:endParaRPr b="1">
              <a:solidFill>
                <a:srgbClr val="00B050"/>
              </a:solidFill>
            </a:endParaRPr>
          </a:p>
          <a:p>
            <a:pPr indent="-342900" lvl="0" marL="342900" rtl="0" algn="just">
              <a:spcBef>
                <a:spcPts val="560"/>
              </a:spcBef>
              <a:spcAft>
                <a:spcPts val="0"/>
              </a:spcAft>
              <a:buClr>
                <a:schemeClr val="dk1"/>
              </a:buClr>
              <a:buSzPts val="2800"/>
              <a:buChar char="•"/>
            </a:pPr>
            <a:r>
              <a:rPr lang="en-US" sz="2800">
                <a:latin typeface="Times New Roman"/>
                <a:ea typeface="Times New Roman"/>
                <a:cs typeface="Times New Roman"/>
                <a:sym typeface="Times New Roman"/>
              </a:rPr>
              <a:t>Environmental engineering also deals with the remediation of contaminated sites after waste disposal or accidental contamination.</a:t>
            </a:r>
            <a:endParaRPr/>
          </a:p>
          <a:p>
            <a:pPr indent="-342900" lvl="0" marL="342900" rtl="0" algn="just">
              <a:spcBef>
                <a:spcPts val="560"/>
              </a:spcBef>
              <a:spcAft>
                <a:spcPts val="0"/>
              </a:spcAft>
              <a:buClr>
                <a:schemeClr val="dk1"/>
              </a:buClr>
              <a:buSzPts val="2800"/>
              <a:buChar char="•"/>
            </a:pPr>
            <a:r>
              <a:rPr lang="en-US" sz="2800">
                <a:latin typeface="Times New Roman"/>
                <a:ea typeface="Times New Roman"/>
                <a:cs typeface="Times New Roman"/>
                <a:sym typeface="Times New Roman"/>
              </a:rPr>
              <a:t>Environmental engineers administer pollution reduction, green engineering, industrial ecology and compile information on environmental consequences of proposed actions.</a:t>
            </a:r>
            <a:endParaRPr/>
          </a:p>
          <a:p>
            <a:pPr indent="0" lvl="0" marL="0" rtl="0" algn="l">
              <a:spcBef>
                <a:spcPts val="640"/>
              </a:spcBef>
              <a:spcAft>
                <a:spcPts val="0"/>
              </a:spcAft>
              <a:buClr>
                <a:schemeClr val="dk1"/>
              </a:buClr>
              <a:buSzPts val="3200"/>
              <a:buNone/>
            </a:pPr>
            <a:r>
              <a:t/>
            </a:r>
            <a:endParaRPr/>
          </a:p>
        </p:txBody>
      </p:sp>
      <p:grpSp>
        <p:nvGrpSpPr>
          <p:cNvPr id="449" name="Google Shape;449;p30"/>
          <p:cNvGrpSpPr/>
          <p:nvPr/>
        </p:nvGrpSpPr>
        <p:grpSpPr>
          <a:xfrm>
            <a:off x="570120" y="550688"/>
            <a:ext cx="7964280" cy="973312"/>
            <a:chOff x="570120" y="550688"/>
            <a:chExt cx="7065812" cy="932277"/>
          </a:xfrm>
        </p:grpSpPr>
        <p:pic>
          <p:nvPicPr>
            <p:cNvPr descr="Institute of Technology.png" id="450" name="Google Shape;450;p30"/>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51" name="Google Shape;451;p30"/>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52" name="Google Shape;452;p30"/>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53" name="Google Shape;453;p30"/>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54" name="Google Shape;454;p30"/>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31"/>
          <p:cNvGrpSpPr/>
          <p:nvPr/>
        </p:nvGrpSpPr>
        <p:grpSpPr>
          <a:xfrm>
            <a:off x="589860" y="304800"/>
            <a:ext cx="7964280" cy="973312"/>
            <a:chOff x="570120" y="550688"/>
            <a:chExt cx="7065812" cy="932277"/>
          </a:xfrm>
        </p:grpSpPr>
        <p:pic>
          <p:nvPicPr>
            <p:cNvPr descr="Institute of Technology.png" id="460" name="Google Shape;460;p31"/>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61" name="Google Shape;461;p31"/>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62" name="Google Shape;462;p31"/>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63" name="Google Shape;463;p31"/>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64" name="Google Shape;464;p31"/>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465" name="Google Shape;465;p31"/>
          <p:cNvSpPr txBox="1"/>
          <p:nvPr>
            <p:ph type="title"/>
          </p:nvPr>
        </p:nvSpPr>
        <p:spPr>
          <a:xfrm>
            <a:off x="378697" y="1436911"/>
            <a:ext cx="8382000" cy="40758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B050"/>
              </a:buClr>
              <a:buSzPct val="100000"/>
              <a:buFont typeface="Times New Roman"/>
              <a:buNone/>
            </a:pPr>
            <a:r>
              <a:rPr b="1" lang="en-US" sz="2800">
                <a:solidFill>
                  <a:srgbClr val="00B050"/>
                </a:solidFill>
                <a:latin typeface="Times New Roman"/>
                <a:ea typeface="Times New Roman"/>
                <a:cs typeface="Times New Roman"/>
                <a:sym typeface="Times New Roman"/>
              </a:rPr>
              <a:t>APPLICATIONS OF ENVIRONMENTAL ENGINEERING</a:t>
            </a:r>
            <a:endParaRPr/>
          </a:p>
        </p:txBody>
      </p:sp>
      <p:sp>
        <p:nvSpPr>
          <p:cNvPr id="466" name="Google Shape;466;p31"/>
          <p:cNvSpPr txBox="1"/>
          <p:nvPr>
            <p:ph idx="1" type="body"/>
          </p:nvPr>
        </p:nvSpPr>
        <p:spPr>
          <a:xfrm>
            <a:off x="609600" y="6400800"/>
            <a:ext cx="7920194" cy="304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WASTE MANAGEMENT</a:t>
            </a:r>
            <a:endParaRPr/>
          </a:p>
        </p:txBody>
      </p:sp>
      <p:pic>
        <p:nvPicPr>
          <p:cNvPr id="467" name="Google Shape;467;p31"/>
          <p:cNvPicPr preferRelativeResize="0"/>
          <p:nvPr/>
        </p:nvPicPr>
        <p:blipFill rotWithShape="1">
          <a:blip r:embed="rId4">
            <a:alphaModFix/>
          </a:blip>
          <a:srcRect b="0" l="0" r="0" t="0"/>
          <a:stretch/>
        </p:blipFill>
        <p:spPr>
          <a:xfrm>
            <a:off x="1084593" y="1954544"/>
            <a:ext cx="6383008" cy="43178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32"/>
          <p:cNvGrpSpPr/>
          <p:nvPr/>
        </p:nvGrpSpPr>
        <p:grpSpPr>
          <a:xfrm>
            <a:off x="592087" y="124102"/>
            <a:ext cx="7964280" cy="973312"/>
            <a:chOff x="570120" y="550688"/>
            <a:chExt cx="7065812" cy="932277"/>
          </a:xfrm>
        </p:grpSpPr>
        <p:pic>
          <p:nvPicPr>
            <p:cNvPr descr="Institute of Technology.png" id="473" name="Google Shape;473;p32"/>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74" name="Google Shape;474;p32"/>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75" name="Google Shape;475;p32"/>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76" name="Google Shape;476;p32"/>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77" name="Google Shape;477;p32"/>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478" name="Google Shape;478;p32"/>
          <p:cNvSpPr txBox="1"/>
          <p:nvPr>
            <p:ph idx="1" type="body"/>
          </p:nvPr>
        </p:nvSpPr>
        <p:spPr>
          <a:xfrm>
            <a:off x="775932" y="6347862"/>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WASTE WATER TREATMENT</a:t>
            </a:r>
            <a:endParaRPr/>
          </a:p>
        </p:txBody>
      </p:sp>
      <p:pic>
        <p:nvPicPr>
          <p:cNvPr id="479" name="Google Shape;479;p32"/>
          <p:cNvPicPr preferRelativeResize="0"/>
          <p:nvPr/>
        </p:nvPicPr>
        <p:blipFill rotWithShape="1">
          <a:blip r:embed="rId4">
            <a:alphaModFix/>
          </a:blip>
          <a:srcRect b="0" l="464" r="0" t="0"/>
          <a:stretch/>
        </p:blipFill>
        <p:spPr>
          <a:xfrm>
            <a:off x="1378230" y="1224725"/>
            <a:ext cx="6394170" cy="2509150"/>
          </a:xfrm>
          <a:prstGeom prst="rect">
            <a:avLst/>
          </a:prstGeom>
          <a:noFill/>
          <a:ln>
            <a:noFill/>
          </a:ln>
        </p:spPr>
      </p:pic>
      <p:pic>
        <p:nvPicPr>
          <p:cNvPr id="480" name="Google Shape;480;p32"/>
          <p:cNvPicPr preferRelativeResize="0"/>
          <p:nvPr/>
        </p:nvPicPr>
        <p:blipFill rotWithShape="1">
          <a:blip r:embed="rId5">
            <a:alphaModFix/>
          </a:blip>
          <a:srcRect b="0" l="0" r="0" t="0"/>
          <a:stretch/>
        </p:blipFill>
        <p:spPr>
          <a:xfrm>
            <a:off x="592087" y="3988498"/>
            <a:ext cx="4170941" cy="2346734"/>
          </a:xfrm>
          <a:prstGeom prst="rect">
            <a:avLst/>
          </a:prstGeom>
          <a:noFill/>
          <a:ln>
            <a:noFill/>
          </a:ln>
        </p:spPr>
      </p:pic>
      <p:pic>
        <p:nvPicPr>
          <p:cNvPr id="481" name="Google Shape;481;p32"/>
          <p:cNvPicPr preferRelativeResize="0"/>
          <p:nvPr/>
        </p:nvPicPr>
        <p:blipFill rotWithShape="1">
          <a:blip r:embed="rId6">
            <a:alphaModFix/>
          </a:blip>
          <a:srcRect b="0" l="0" r="0" t="0"/>
          <a:stretch/>
        </p:blipFill>
        <p:spPr>
          <a:xfrm>
            <a:off x="4931855" y="3746505"/>
            <a:ext cx="3817257" cy="26303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pSp>
        <p:nvGrpSpPr>
          <p:cNvPr id="486" name="Google Shape;486;p33"/>
          <p:cNvGrpSpPr/>
          <p:nvPr/>
        </p:nvGrpSpPr>
        <p:grpSpPr>
          <a:xfrm>
            <a:off x="589860" y="304800"/>
            <a:ext cx="7964280" cy="973312"/>
            <a:chOff x="570120" y="550688"/>
            <a:chExt cx="7065812" cy="932277"/>
          </a:xfrm>
        </p:grpSpPr>
        <p:pic>
          <p:nvPicPr>
            <p:cNvPr descr="Institute of Technology.png" id="487" name="Google Shape;487;p33"/>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488" name="Google Shape;488;p33"/>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89" name="Google Shape;489;p33"/>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490" name="Google Shape;490;p33"/>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491" name="Google Shape;491;p33"/>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id="492" name="Google Shape;492;p33"/>
          <p:cNvPicPr preferRelativeResize="0"/>
          <p:nvPr/>
        </p:nvPicPr>
        <p:blipFill rotWithShape="1">
          <a:blip r:embed="rId4">
            <a:alphaModFix/>
          </a:blip>
          <a:srcRect b="0" l="0" r="0" t="4995"/>
          <a:stretch/>
        </p:blipFill>
        <p:spPr>
          <a:xfrm>
            <a:off x="762000" y="1215571"/>
            <a:ext cx="8096250" cy="5185229"/>
          </a:xfrm>
          <a:prstGeom prst="rect">
            <a:avLst/>
          </a:prstGeom>
          <a:noFill/>
          <a:ln>
            <a:noFill/>
          </a:ln>
        </p:spPr>
      </p:pic>
      <p:sp>
        <p:nvSpPr>
          <p:cNvPr id="493" name="Google Shape;493;p33"/>
          <p:cNvSpPr txBox="1"/>
          <p:nvPr>
            <p:ph idx="1" type="body"/>
          </p:nvPr>
        </p:nvSpPr>
        <p:spPr>
          <a:xfrm>
            <a:off x="677334" y="6347862"/>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AIR POLLUTION MANAGEMENT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34"/>
          <p:cNvGrpSpPr/>
          <p:nvPr/>
        </p:nvGrpSpPr>
        <p:grpSpPr>
          <a:xfrm>
            <a:off x="589860" y="304800"/>
            <a:ext cx="7964280" cy="973312"/>
            <a:chOff x="570120" y="550688"/>
            <a:chExt cx="7065812" cy="932277"/>
          </a:xfrm>
        </p:grpSpPr>
        <p:pic>
          <p:nvPicPr>
            <p:cNvPr descr="Institute of Technology.png" id="499" name="Google Shape;499;p34"/>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500" name="Google Shape;500;p34"/>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01" name="Google Shape;501;p34"/>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502" name="Google Shape;502;p34"/>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03" name="Google Shape;503;p34"/>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504" name="Google Shape;504;p34"/>
          <p:cNvSpPr txBox="1"/>
          <p:nvPr>
            <p:ph idx="1" type="body"/>
          </p:nvPr>
        </p:nvSpPr>
        <p:spPr>
          <a:xfrm>
            <a:off x="140759" y="6483123"/>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HAZARDOUS WASTE MANAGEMENT</a:t>
            </a:r>
            <a:endParaRPr/>
          </a:p>
        </p:txBody>
      </p:sp>
      <p:pic>
        <p:nvPicPr>
          <p:cNvPr id="505" name="Google Shape;505;p34"/>
          <p:cNvPicPr preferRelativeResize="0"/>
          <p:nvPr/>
        </p:nvPicPr>
        <p:blipFill rotWithShape="1">
          <a:blip r:embed="rId4">
            <a:alphaModFix/>
          </a:blip>
          <a:srcRect b="0" l="0" r="0" t="0"/>
          <a:stretch/>
        </p:blipFill>
        <p:spPr>
          <a:xfrm>
            <a:off x="457200" y="1256538"/>
            <a:ext cx="4038600" cy="2705862"/>
          </a:xfrm>
          <a:prstGeom prst="rect">
            <a:avLst/>
          </a:prstGeom>
          <a:noFill/>
          <a:ln>
            <a:noFill/>
          </a:ln>
        </p:spPr>
      </p:pic>
      <p:pic>
        <p:nvPicPr>
          <p:cNvPr id="506" name="Google Shape;506;p34"/>
          <p:cNvPicPr preferRelativeResize="0"/>
          <p:nvPr/>
        </p:nvPicPr>
        <p:blipFill rotWithShape="1">
          <a:blip r:embed="rId5">
            <a:alphaModFix/>
          </a:blip>
          <a:srcRect b="0" l="0" r="0" t="0"/>
          <a:stretch/>
        </p:blipFill>
        <p:spPr>
          <a:xfrm>
            <a:off x="4597574" y="1263752"/>
            <a:ext cx="4055346" cy="2698648"/>
          </a:xfrm>
          <a:prstGeom prst="rect">
            <a:avLst/>
          </a:prstGeom>
          <a:noFill/>
          <a:ln>
            <a:noFill/>
          </a:ln>
        </p:spPr>
      </p:pic>
      <p:pic>
        <p:nvPicPr>
          <p:cNvPr id="507" name="Google Shape;507;p34"/>
          <p:cNvPicPr preferRelativeResize="0"/>
          <p:nvPr/>
        </p:nvPicPr>
        <p:blipFill rotWithShape="1">
          <a:blip r:embed="rId6">
            <a:alphaModFix/>
          </a:blip>
          <a:srcRect b="0" l="0" r="0" t="0"/>
          <a:stretch/>
        </p:blipFill>
        <p:spPr>
          <a:xfrm>
            <a:off x="2438855" y="3941179"/>
            <a:ext cx="3961946" cy="25238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35"/>
          <p:cNvGrpSpPr/>
          <p:nvPr/>
        </p:nvGrpSpPr>
        <p:grpSpPr>
          <a:xfrm>
            <a:off x="589860" y="304800"/>
            <a:ext cx="7964280" cy="973312"/>
            <a:chOff x="570120" y="550688"/>
            <a:chExt cx="7065812" cy="932277"/>
          </a:xfrm>
        </p:grpSpPr>
        <p:pic>
          <p:nvPicPr>
            <p:cNvPr descr="Institute of Technology.png" id="513" name="Google Shape;513;p35"/>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514" name="Google Shape;514;p35"/>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15" name="Google Shape;515;p35"/>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516" name="Google Shape;516;p35"/>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17" name="Google Shape;517;p35"/>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518" name="Google Shape;518;p35"/>
          <p:cNvSpPr txBox="1"/>
          <p:nvPr>
            <p:ph idx="1" type="body"/>
          </p:nvPr>
        </p:nvSpPr>
        <p:spPr>
          <a:xfrm>
            <a:off x="762000" y="6324600"/>
            <a:ext cx="7435908" cy="36429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latin typeface="Times New Roman"/>
                <a:ea typeface="Times New Roman"/>
                <a:cs typeface="Times New Roman"/>
                <a:sym typeface="Times New Roman"/>
              </a:rPr>
              <a:t>REMEDIATION OF CONTAMINATED SITES</a:t>
            </a:r>
            <a:endParaRPr/>
          </a:p>
        </p:txBody>
      </p:sp>
      <p:pic>
        <p:nvPicPr>
          <p:cNvPr id="519" name="Google Shape;519;p35"/>
          <p:cNvPicPr preferRelativeResize="0"/>
          <p:nvPr/>
        </p:nvPicPr>
        <p:blipFill rotWithShape="1">
          <a:blip r:embed="rId4">
            <a:alphaModFix/>
          </a:blip>
          <a:srcRect b="0" l="0" r="0" t="0"/>
          <a:stretch/>
        </p:blipFill>
        <p:spPr>
          <a:xfrm>
            <a:off x="611790" y="1283555"/>
            <a:ext cx="4265010" cy="2221645"/>
          </a:xfrm>
          <a:prstGeom prst="rect">
            <a:avLst/>
          </a:prstGeom>
          <a:noFill/>
          <a:ln>
            <a:noFill/>
          </a:ln>
        </p:spPr>
      </p:pic>
      <p:pic>
        <p:nvPicPr>
          <p:cNvPr id="520" name="Google Shape;520;p35"/>
          <p:cNvPicPr preferRelativeResize="0"/>
          <p:nvPr/>
        </p:nvPicPr>
        <p:blipFill rotWithShape="1">
          <a:blip r:embed="rId5">
            <a:alphaModFix/>
          </a:blip>
          <a:srcRect b="0" l="0" r="0" t="0"/>
          <a:stretch/>
        </p:blipFill>
        <p:spPr>
          <a:xfrm>
            <a:off x="5105400" y="1283555"/>
            <a:ext cx="3369088" cy="2221645"/>
          </a:xfrm>
          <a:prstGeom prst="rect">
            <a:avLst/>
          </a:prstGeom>
          <a:noFill/>
          <a:ln>
            <a:noFill/>
          </a:ln>
        </p:spPr>
      </p:pic>
      <p:pic>
        <p:nvPicPr>
          <p:cNvPr id="521" name="Google Shape;521;p35"/>
          <p:cNvPicPr preferRelativeResize="0"/>
          <p:nvPr/>
        </p:nvPicPr>
        <p:blipFill rotWithShape="1">
          <a:blip r:embed="rId6">
            <a:alphaModFix/>
          </a:blip>
          <a:srcRect b="0" l="0" r="0" t="0"/>
          <a:stretch/>
        </p:blipFill>
        <p:spPr>
          <a:xfrm>
            <a:off x="2743200" y="3581400"/>
            <a:ext cx="3602946" cy="26987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36"/>
          <p:cNvGrpSpPr/>
          <p:nvPr/>
        </p:nvGrpSpPr>
        <p:grpSpPr>
          <a:xfrm>
            <a:off x="589860" y="304800"/>
            <a:ext cx="7964280" cy="973312"/>
            <a:chOff x="570120" y="550688"/>
            <a:chExt cx="7065812" cy="932277"/>
          </a:xfrm>
        </p:grpSpPr>
        <p:pic>
          <p:nvPicPr>
            <p:cNvPr descr="Institute of Technology.png" id="527" name="Google Shape;527;p36"/>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528" name="Google Shape;528;p36"/>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29" name="Google Shape;529;p36"/>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530" name="Google Shape;530;p36"/>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531" name="Google Shape;531;p36"/>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
        <p:nvSpPr>
          <p:cNvPr id="532" name="Google Shape;532;p36"/>
          <p:cNvSpPr txBox="1"/>
          <p:nvPr>
            <p:ph idx="1" type="body"/>
          </p:nvPr>
        </p:nvSpPr>
        <p:spPr>
          <a:xfrm>
            <a:off x="-76200" y="6248400"/>
            <a:ext cx="8596668" cy="43393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400"/>
              <a:buNone/>
            </a:pPr>
            <a:r>
              <a:rPr lang="en-US" sz="2400">
                <a:solidFill>
                  <a:srgbClr val="FF0000"/>
                </a:solidFill>
              </a:rPr>
              <a:t>GREEN BUILDING TECHNIQUES</a:t>
            </a:r>
            <a:endParaRPr/>
          </a:p>
        </p:txBody>
      </p:sp>
      <p:pic>
        <p:nvPicPr>
          <p:cNvPr id="533" name="Google Shape;533;p36"/>
          <p:cNvPicPr preferRelativeResize="0"/>
          <p:nvPr/>
        </p:nvPicPr>
        <p:blipFill rotWithShape="1">
          <a:blip r:embed="rId4">
            <a:alphaModFix/>
          </a:blip>
          <a:srcRect b="0" l="0" r="0" t="0"/>
          <a:stretch/>
        </p:blipFill>
        <p:spPr>
          <a:xfrm>
            <a:off x="203274" y="1385080"/>
            <a:ext cx="8818136" cy="47704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7"/>
          <p:cNvSpPr txBox="1"/>
          <p:nvPr>
            <p:ph idx="1" type="body"/>
          </p:nvPr>
        </p:nvSpPr>
        <p:spPr>
          <a:xfrm>
            <a:off x="152400" y="2133600"/>
            <a:ext cx="8503920" cy="407924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Planning, scheduling is an important part of the construction management. Planning and scheduling of construction activities helps engineers to complete the project in time and within the budget. </a:t>
            </a:r>
            <a:endParaRPr/>
          </a:p>
          <a:p>
            <a:pPr indent="-342900" lvl="0" marL="342900" rtl="0" algn="just">
              <a:spcBef>
                <a:spcPts val="52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The term ‘Construction’ does not only denotes physical activities involving men, materials and machinery but also covers the entire gamut of activities from conception to realization of a construction project. Thus, management of resources such as men, materials, machinery requires effective planning and scheduling of each activity.</a:t>
            </a:r>
            <a:endParaRPr sz="2600">
              <a:latin typeface="Times New Roman"/>
              <a:ea typeface="Times New Roman"/>
              <a:cs typeface="Times New Roman"/>
              <a:sym typeface="Times New Roman"/>
            </a:endParaRPr>
          </a:p>
        </p:txBody>
      </p:sp>
      <p:pic>
        <p:nvPicPr>
          <p:cNvPr id="539" name="Google Shape;539;p37"/>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
        <p:nvSpPr>
          <p:cNvPr id="540" name="Google Shape;540;p37"/>
          <p:cNvSpPr txBox="1"/>
          <p:nvPr/>
        </p:nvSpPr>
        <p:spPr>
          <a:xfrm>
            <a:off x="381000" y="1294538"/>
            <a:ext cx="7772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Construction Planning and Management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38"/>
          <p:cNvPicPr preferRelativeResize="0"/>
          <p:nvPr/>
        </p:nvPicPr>
        <p:blipFill rotWithShape="1">
          <a:blip r:embed="rId3">
            <a:alphaModFix/>
          </a:blip>
          <a:srcRect b="0" l="0" r="0" t="0"/>
          <a:stretch/>
        </p:blipFill>
        <p:spPr>
          <a:xfrm>
            <a:off x="76200" y="68784"/>
            <a:ext cx="8763000" cy="993734"/>
          </a:xfrm>
          <a:prstGeom prst="rect">
            <a:avLst/>
          </a:prstGeom>
          <a:noFill/>
          <a:ln>
            <a:noFill/>
          </a:ln>
        </p:spPr>
      </p:pic>
      <p:pic>
        <p:nvPicPr>
          <p:cNvPr id="546" name="Google Shape;546;p38"/>
          <p:cNvPicPr preferRelativeResize="0"/>
          <p:nvPr/>
        </p:nvPicPr>
        <p:blipFill rotWithShape="1">
          <a:blip r:embed="rId4">
            <a:alphaModFix/>
          </a:blip>
          <a:srcRect b="0" l="0" r="0" t="0"/>
          <a:stretch/>
        </p:blipFill>
        <p:spPr>
          <a:xfrm>
            <a:off x="1447800" y="1632053"/>
            <a:ext cx="5867400" cy="5102086"/>
          </a:xfrm>
          <a:prstGeom prst="rect">
            <a:avLst/>
          </a:prstGeom>
          <a:noFill/>
          <a:ln>
            <a:noFill/>
          </a:ln>
        </p:spPr>
      </p:pic>
      <p:sp>
        <p:nvSpPr>
          <p:cNvPr id="547" name="Google Shape;547;p38"/>
          <p:cNvSpPr txBox="1"/>
          <p:nvPr/>
        </p:nvSpPr>
        <p:spPr>
          <a:xfrm>
            <a:off x="495300" y="1062518"/>
            <a:ext cx="7772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Construction Planning and Management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9"/>
          <p:cNvSpPr txBox="1"/>
          <p:nvPr>
            <p:ph idx="1" type="body"/>
          </p:nvPr>
        </p:nvSpPr>
        <p:spPr>
          <a:xfrm>
            <a:off x="571500" y="15240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Noto Sans Symbols"/>
              <a:buChar char="▪"/>
            </a:pPr>
            <a:r>
              <a:rPr b="1" lang="en-US">
                <a:latin typeface="Times New Roman"/>
                <a:ea typeface="Times New Roman"/>
                <a:cs typeface="Times New Roman"/>
                <a:sym typeface="Times New Roman"/>
              </a:rPr>
              <a:t>What is Construction Management?</a:t>
            </a:r>
            <a:endParaRPr/>
          </a:p>
          <a:p>
            <a:pPr indent="0" lvl="0" marL="0" rtl="0" algn="just">
              <a:spcBef>
                <a:spcPts val="520"/>
              </a:spcBef>
              <a:spcAft>
                <a:spcPts val="0"/>
              </a:spcAft>
              <a:buClr>
                <a:schemeClr val="dk1"/>
              </a:buClr>
              <a:buSzPts val="2600"/>
              <a:buNone/>
            </a:pPr>
            <a:r>
              <a:rPr lang="en-US" sz="2600">
                <a:latin typeface="Times New Roman"/>
                <a:ea typeface="Times New Roman"/>
                <a:cs typeface="Times New Roman"/>
                <a:sym typeface="Times New Roman"/>
              </a:rPr>
              <a:t>Management is the science and art of planning, organizing, leading and controlling the work of organization members and of using all available organization resources to reach stated organizational goals. Construction management deals with economical consumption of the resources available in the least possible time for successful completion of construction project. ‘Men’, ‘materials’, ‘machinery’ and ‘money’ are termed as resources in construction Management.</a:t>
            </a:r>
            <a:endParaRPr sz="2600">
              <a:latin typeface="Times New Roman"/>
              <a:ea typeface="Times New Roman"/>
              <a:cs typeface="Times New Roman"/>
              <a:sym typeface="Times New Roman"/>
            </a:endParaRPr>
          </a:p>
        </p:txBody>
      </p:sp>
      <p:pic>
        <p:nvPicPr>
          <p:cNvPr id="553" name="Google Shape;553;p39"/>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idx="1" type="body"/>
          </p:nvPr>
        </p:nvSpPr>
        <p:spPr>
          <a:xfrm>
            <a:off x="334699" y="1122122"/>
            <a:ext cx="8509579" cy="533676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202124"/>
              </a:buClr>
              <a:buSzPts val="2800"/>
              <a:buNone/>
            </a:pPr>
            <a:r>
              <a:rPr b="1" lang="en-US" sz="2800" u="sng">
                <a:solidFill>
                  <a:srgbClr val="202124"/>
                </a:solidFill>
                <a:latin typeface="Times New Roman"/>
                <a:ea typeface="Times New Roman"/>
                <a:cs typeface="Times New Roman"/>
                <a:sym typeface="Times New Roman"/>
              </a:rPr>
              <a:t>Broad Disciplines of Civil Engineering: </a:t>
            </a:r>
            <a:endParaRPr/>
          </a:p>
        </p:txBody>
      </p:sp>
      <p:grpSp>
        <p:nvGrpSpPr>
          <p:cNvPr id="121" name="Google Shape;121;p4"/>
          <p:cNvGrpSpPr/>
          <p:nvPr/>
        </p:nvGrpSpPr>
        <p:grpSpPr>
          <a:xfrm>
            <a:off x="589860" y="245181"/>
            <a:ext cx="7964280" cy="973312"/>
            <a:chOff x="570120" y="550688"/>
            <a:chExt cx="7065812" cy="932277"/>
          </a:xfrm>
        </p:grpSpPr>
        <p:pic>
          <p:nvPicPr>
            <p:cNvPr descr="Institute of Technology.png" id="122" name="Google Shape;122;p4"/>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23" name="Google Shape;123;p4"/>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4" name="Google Shape;124;p4"/>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25" name="Google Shape;125;p4"/>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26" name="Google Shape;126;p4"/>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27" name="Google Shape;127;p4"/>
          <p:cNvPicPr preferRelativeResize="0"/>
          <p:nvPr/>
        </p:nvPicPr>
        <p:blipFill rotWithShape="1">
          <a:blip r:embed="rId4">
            <a:alphaModFix/>
          </a:blip>
          <a:srcRect b="0" l="0" r="0" t="0"/>
          <a:stretch/>
        </p:blipFill>
        <p:spPr>
          <a:xfrm>
            <a:off x="533400" y="1752600"/>
            <a:ext cx="7894901" cy="49439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0"/>
          <p:cNvSpPr txBox="1"/>
          <p:nvPr>
            <p:ph idx="1" type="body"/>
          </p:nvPr>
        </p:nvSpPr>
        <p:spPr>
          <a:xfrm>
            <a:off x="457200" y="1371600"/>
            <a:ext cx="8229600" cy="49069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rPr b="1" lang="en-US" sz="3300" u="sng">
                <a:latin typeface="Times New Roman"/>
                <a:ea typeface="Times New Roman"/>
                <a:cs typeface="Times New Roman"/>
                <a:sym typeface="Times New Roman"/>
              </a:rPr>
              <a:t>Objectives of Construction Management:</a:t>
            </a:r>
            <a:endParaRPr/>
          </a:p>
          <a:p>
            <a:pPr indent="-154940" lvl="0" marL="342900" rtl="0" algn="l">
              <a:spcBef>
                <a:spcPts val="592"/>
              </a:spcBef>
              <a:spcAft>
                <a:spcPts val="0"/>
              </a:spcAft>
              <a:buClr>
                <a:schemeClr val="dk1"/>
              </a:buClr>
              <a:buSzPct val="100000"/>
              <a:buNone/>
            </a:pPr>
            <a:r>
              <a:t/>
            </a:r>
            <a:endParaRPr/>
          </a:p>
          <a:p>
            <a:pPr indent="-342900" lvl="0" marL="342900" rtl="0" algn="just">
              <a:spcBef>
                <a:spcPts val="629"/>
              </a:spcBef>
              <a:spcAft>
                <a:spcPts val="0"/>
              </a:spcAft>
              <a:buClr>
                <a:schemeClr val="dk1"/>
              </a:buClr>
              <a:buSzPct val="100000"/>
              <a:buChar char="•"/>
            </a:pPr>
            <a:r>
              <a:rPr lang="en-US" sz="3400">
                <a:latin typeface="Times New Roman"/>
                <a:ea typeface="Times New Roman"/>
                <a:cs typeface="Times New Roman"/>
                <a:sym typeface="Times New Roman"/>
              </a:rPr>
              <a:t>Prepare and negotiate cost estimates, budgets, and work timetables</a:t>
            </a:r>
            <a:endParaRPr/>
          </a:p>
          <a:p>
            <a:pPr indent="-342900" lvl="0" marL="342900" rtl="0" algn="just">
              <a:spcBef>
                <a:spcPts val="629"/>
              </a:spcBef>
              <a:spcAft>
                <a:spcPts val="0"/>
              </a:spcAft>
              <a:buClr>
                <a:schemeClr val="dk1"/>
              </a:buClr>
              <a:buSzPct val="100000"/>
              <a:buChar char="•"/>
            </a:pPr>
            <a:r>
              <a:rPr lang="en-US" sz="3400">
                <a:latin typeface="Times New Roman"/>
                <a:ea typeface="Times New Roman"/>
                <a:cs typeface="Times New Roman"/>
                <a:sym typeface="Times New Roman"/>
              </a:rPr>
              <a:t>Select appropriate construction methods and strategies</a:t>
            </a:r>
            <a:endParaRPr/>
          </a:p>
          <a:p>
            <a:pPr indent="-342900" lvl="0" marL="342900" rtl="0" algn="just">
              <a:spcBef>
                <a:spcPts val="629"/>
              </a:spcBef>
              <a:spcAft>
                <a:spcPts val="0"/>
              </a:spcAft>
              <a:buClr>
                <a:schemeClr val="dk1"/>
              </a:buClr>
              <a:buSzPct val="100000"/>
              <a:buChar char="•"/>
            </a:pPr>
            <a:r>
              <a:rPr lang="en-US" sz="3400">
                <a:latin typeface="Times New Roman"/>
                <a:ea typeface="Times New Roman"/>
                <a:cs typeface="Times New Roman"/>
                <a:sym typeface="Times New Roman"/>
              </a:rPr>
              <a:t>Interpret and explain contracts and technical information to workers and other professionals</a:t>
            </a:r>
            <a:endParaRPr/>
          </a:p>
          <a:p>
            <a:pPr indent="-342900" lvl="0" marL="342900" rtl="0" algn="just">
              <a:spcBef>
                <a:spcPts val="629"/>
              </a:spcBef>
              <a:spcAft>
                <a:spcPts val="0"/>
              </a:spcAft>
              <a:buClr>
                <a:schemeClr val="dk1"/>
              </a:buClr>
              <a:buSzPct val="100000"/>
              <a:buChar char="•"/>
            </a:pPr>
            <a:r>
              <a:rPr lang="en-US" sz="3400">
                <a:latin typeface="Times New Roman"/>
                <a:ea typeface="Times New Roman"/>
                <a:cs typeface="Times New Roman"/>
                <a:sym typeface="Times New Roman"/>
              </a:rPr>
              <a:t>Report on work progress and budget matters to clients</a:t>
            </a:r>
            <a:endParaRPr/>
          </a:p>
          <a:p>
            <a:pPr indent="-154940" lvl="0" marL="342900" rtl="0" algn="l">
              <a:spcBef>
                <a:spcPts val="592"/>
              </a:spcBef>
              <a:spcAft>
                <a:spcPts val="0"/>
              </a:spcAft>
              <a:buClr>
                <a:schemeClr val="dk1"/>
              </a:buClr>
              <a:buSzPct val="100000"/>
              <a:buNone/>
            </a:pPr>
            <a:r>
              <a:t/>
            </a:r>
            <a:endParaRPr/>
          </a:p>
        </p:txBody>
      </p:sp>
      <p:pic>
        <p:nvPicPr>
          <p:cNvPr id="559" name="Google Shape;559;p40"/>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1"/>
          <p:cNvSpPr txBox="1"/>
          <p:nvPr>
            <p:ph idx="1" type="body"/>
          </p:nvPr>
        </p:nvSpPr>
        <p:spPr>
          <a:xfrm>
            <a:off x="533400" y="1371600"/>
            <a:ext cx="8343900" cy="53340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spcBef>
                <a:spcPts val="0"/>
              </a:spcBef>
              <a:spcAft>
                <a:spcPts val="0"/>
              </a:spcAft>
              <a:buClr>
                <a:schemeClr val="dk1"/>
              </a:buClr>
              <a:buSzPct val="100000"/>
              <a:buNone/>
            </a:pPr>
            <a:r>
              <a:rPr b="1" lang="en-US" sz="4000" u="sng">
                <a:latin typeface="Times New Roman"/>
                <a:ea typeface="Times New Roman"/>
                <a:cs typeface="Times New Roman"/>
                <a:sym typeface="Times New Roman"/>
              </a:rPr>
              <a:t>Objectives of Construction Management</a:t>
            </a:r>
            <a:r>
              <a:rPr b="1" lang="en-US" sz="4000">
                <a:latin typeface="Times New Roman"/>
                <a:ea typeface="Times New Roman"/>
                <a:cs typeface="Times New Roman"/>
                <a:sym typeface="Times New Roman"/>
              </a:rPr>
              <a:t>:</a:t>
            </a:r>
            <a:endParaRPr/>
          </a:p>
          <a:p>
            <a:pPr indent="-342900" lvl="0" marL="342900" rtl="0" algn="just">
              <a:spcBef>
                <a:spcPts val="612"/>
              </a:spcBef>
              <a:spcAft>
                <a:spcPts val="0"/>
              </a:spcAft>
              <a:buClr>
                <a:schemeClr val="dk1"/>
              </a:buClr>
              <a:buSzPct val="100000"/>
              <a:buChar char="•"/>
            </a:pPr>
            <a:r>
              <a:rPr lang="en-US" sz="3600">
                <a:latin typeface="Times New Roman"/>
                <a:ea typeface="Times New Roman"/>
                <a:cs typeface="Times New Roman"/>
                <a:sym typeface="Times New Roman"/>
              </a:rPr>
              <a:t>Collaborate with architects, engineers, and other construction and building specialists</a:t>
            </a:r>
            <a:endParaRPr/>
          </a:p>
          <a:p>
            <a:pPr indent="-342900" lvl="0" marL="342900" rtl="0" algn="just">
              <a:spcBef>
                <a:spcPts val="612"/>
              </a:spcBef>
              <a:spcAft>
                <a:spcPts val="0"/>
              </a:spcAft>
              <a:buClr>
                <a:schemeClr val="dk1"/>
              </a:buClr>
              <a:buSzPct val="100000"/>
              <a:buChar char="•"/>
            </a:pPr>
            <a:r>
              <a:rPr lang="en-US" sz="3600">
                <a:latin typeface="Times New Roman"/>
                <a:ea typeface="Times New Roman"/>
                <a:cs typeface="Times New Roman"/>
                <a:sym typeface="Times New Roman"/>
              </a:rPr>
              <a:t>Instruct and supervise construction personnel and activities onsite</a:t>
            </a:r>
            <a:endParaRPr/>
          </a:p>
          <a:p>
            <a:pPr indent="-342900" lvl="0" marL="342900" rtl="0" algn="just">
              <a:spcBef>
                <a:spcPts val="612"/>
              </a:spcBef>
              <a:spcAft>
                <a:spcPts val="0"/>
              </a:spcAft>
              <a:buClr>
                <a:schemeClr val="dk1"/>
              </a:buClr>
              <a:buSzPct val="100000"/>
              <a:buChar char="•"/>
            </a:pPr>
            <a:r>
              <a:rPr lang="en-US" sz="3600">
                <a:latin typeface="Times New Roman"/>
                <a:ea typeface="Times New Roman"/>
                <a:cs typeface="Times New Roman"/>
                <a:sym typeface="Times New Roman"/>
              </a:rPr>
              <a:t>Respond to work delays and other problems and emergencies</a:t>
            </a:r>
            <a:endParaRPr/>
          </a:p>
          <a:p>
            <a:pPr indent="-342900" lvl="0" marL="342900" rtl="0" algn="just">
              <a:spcBef>
                <a:spcPts val="612"/>
              </a:spcBef>
              <a:spcAft>
                <a:spcPts val="0"/>
              </a:spcAft>
              <a:buClr>
                <a:schemeClr val="dk1"/>
              </a:buClr>
              <a:buSzPct val="100000"/>
              <a:buChar char="•"/>
            </a:pPr>
            <a:r>
              <a:rPr lang="en-US" sz="3600">
                <a:latin typeface="Times New Roman"/>
                <a:ea typeface="Times New Roman"/>
                <a:cs typeface="Times New Roman"/>
                <a:sym typeface="Times New Roman"/>
              </a:rPr>
              <a:t>Select, hire, and instruct laborers and subcontractors</a:t>
            </a:r>
            <a:endParaRPr/>
          </a:p>
          <a:p>
            <a:pPr indent="-342900" lvl="0" marL="342900" rtl="0" algn="just">
              <a:spcBef>
                <a:spcPts val="612"/>
              </a:spcBef>
              <a:spcAft>
                <a:spcPts val="0"/>
              </a:spcAft>
              <a:buClr>
                <a:schemeClr val="dk1"/>
              </a:buClr>
              <a:buSzPct val="100000"/>
              <a:buChar char="•"/>
            </a:pPr>
            <a:r>
              <a:rPr lang="en-US" sz="3600">
                <a:latin typeface="Times New Roman"/>
                <a:ea typeface="Times New Roman"/>
                <a:cs typeface="Times New Roman"/>
                <a:sym typeface="Times New Roman"/>
              </a:rPr>
              <a:t>Comply with legal requirements, building and safety codes, and other regulations</a:t>
            </a:r>
            <a:endParaRPr/>
          </a:p>
          <a:p>
            <a:pPr indent="-170180" lvl="0" marL="342900" rtl="0" algn="l">
              <a:spcBef>
                <a:spcPts val="544"/>
              </a:spcBef>
              <a:spcAft>
                <a:spcPts val="0"/>
              </a:spcAft>
              <a:buClr>
                <a:schemeClr val="dk1"/>
              </a:buClr>
              <a:buSzPct val="100000"/>
              <a:buNone/>
            </a:pPr>
            <a:r>
              <a:t/>
            </a:r>
            <a:endParaRPr/>
          </a:p>
        </p:txBody>
      </p:sp>
      <p:pic>
        <p:nvPicPr>
          <p:cNvPr id="565" name="Google Shape;565;p41"/>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42"/>
          <p:cNvPicPr preferRelativeResize="0"/>
          <p:nvPr>
            <p:ph idx="1" type="body"/>
          </p:nvPr>
        </p:nvPicPr>
        <p:blipFill rotWithShape="1">
          <a:blip r:embed="rId3">
            <a:alphaModFix/>
          </a:blip>
          <a:srcRect b="0" l="0" r="0" t="0"/>
          <a:stretch/>
        </p:blipFill>
        <p:spPr>
          <a:xfrm>
            <a:off x="1447800" y="725467"/>
            <a:ext cx="5562600" cy="5562600"/>
          </a:xfrm>
          <a:prstGeom prst="rect">
            <a:avLst/>
          </a:prstGeom>
          <a:noFill/>
          <a:ln>
            <a:noFill/>
          </a:ln>
        </p:spPr>
      </p:pic>
      <p:pic>
        <p:nvPicPr>
          <p:cNvPr id="571" name="Google Shape;571;p42"/>
          <p:cNvPicPr preferRelativeResize="0"/>
          <p:nvPr/>
        </p:nvPicPr>
        <p:blipFill rotWithShape="1">
          <a:blip r:embed="rId4">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3"/>
          <p:cNvSpPr txBox="1"/>
          <p:nvPr>
            <p:ph idx="1" type="body"/>
          </p:nvPr>
        </p:nvSpPr>
        <p:spPr>
          <a:xfrm>
            <a:off x="457200" y="1371600"/>
            <a:ext cx="8382000" cy="4953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b="1" lang="en-US">
                <a:latin typeface="Times New Roman"/>
                <a:ea typeface="Times New Roman"/>
                <a:cs typeface="Times New Roman"/>
                <a:sym typeface="Times New Roman"/>
              </a:rPr>
              <a:t>Functions of Construction Management:</a:t>
            </a:r>
            <a:endParaRPr/>
          </a:p>
          <a:p>
            <a:pPr indent="0" lvl="0" marL="0" rtl="0" algn="l">
              <a:spcBef>
                <a:spcPts val="592"/>
              </a:spcBef>
              <a:spcAft>
                <a:spcPts val="0"/>
              </a:spcAft>
              <a:buClr>
                <a:schemeClr val="dk1"/>
              </a:buClr>
              <a:buSzPct val="100000"/>
              <a:buNone/>
            </a:pPr>
            <a:r>
              <a:t/>
            </a:r>
            <a:endParaRPr b="1">
              <a:latin typeface="Times New Roman"/>
              <a:ea typeface="Times New Roman"/>
              <a:cs typeface="Times New Roman"/>
              <a:sym typeface="Times New Roman"/>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The functions of construction Management are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(a) Planning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(b) Scheduling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(c) Organizing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(d) Staffing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(e) Directing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(f) Controlling </a:t>
            </a:r>
            <a:endParaRPr/>
          </a:p>
          <a:p>
            <a:pPr indent="0" lvl="0" marL="0" rtl="0" algn="l">
              <a:spcBef>
                <a:spcPts val="592"/>
              </a:spcBef>
              <a:spcAft>
                <a:spcPts val="0"/>
              </a:spcAft>
              <a:buClr>
                <a:schemeClr val="dk1"/>
              </a:buClr>
              <a:buSzPct val="100000"/>
              <a:buNone/>
            </a:pPr>
            <a:r>
              <a:rPr lang="en-US">
                <a:latin typeface="Times New Roman"/>
                <a:ea typeface="Times New Roman"/>
                <a:cs typeface="Times New Roman"/>
                <a:sym typeface="Times New Roman"/>
              </a:rPr>
              <a:t>(g) Coordinating</a:t>
            </a:r>
            <a:endParaRPr>
              <a:latin typeface="Times New Roman"/>
              <a:ea typeface="Times New Roman"/>
              <a:cs typeface="Times New Roman"/>
              <a:sym typeface="Times New Roman"/>
            </a:endParaRPr>
          </a:p>
        </p:txBody>
      </p:sp>
      <p:pic>
        <p:nvPicPr>
          <p:cNvPr id="577" name="Google Shape;577;p43"/>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4"/>
          <p:cNvSpPr txBox="1"/>
          <p:nvPr>
            <p:ph idx="1" type="body"/>
          </p:nvPr>
        </p:nvSpPr>
        <p:spPr>
          <a:xfrm>
            <a:off x="340360" y="1237574"/>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chemeClr val="dk1"/>
              </a:buClr>
              <a:buSzPts val="3200"/>
              <a:buAutoNum type="alphaLcParenBoth"/>
            </a:pPr>
            <a:r>
              <a:rPr b="1" lang="en-US" u="sng">
                <a:latin typeface="Times New Roman"/>
                <a:ea typeface="Times New Roman"/>
                <a:cs typeface="Times New Roman"/>
                <a:sym typeface="Times New Roman"/>
              </a:rPr>
              <a:t>Planning in Construction Management:</a:t>
            </a:r>
            <a:endParaRPr/>
          </a:p>
          <a:p>
            <a:pPr indent="0" lvl="0" marL="0" rtl="0" algn="just">
              <a:spcBef>
                <a:spcPts val="480"/>
              </a:spcBef>
              <a:spcAft>
                <a:spcPts val="0"/>
              </a:spcAft>
              <a:buClr>
                <a:schemeClr val="dk1"/>
              </a:buClr>
              <a:buSzPts val="2400"/>
              <a:buNone/>
            </a:pPr>
            <a:r>
              <a:rPr lang="en-US" sz="2400">
                <a:latin typeface="Times New Roman"/>
                <a:ea typeface="Times New Roman"/>
                <a:cs typeface="Times New Roman"/>
                <a:sym typeface="Times New Roman"/>
              </a:rPr>
              <a:t>It is the process of selecting a particular method and the order of work to be adopted for a project from all the possible ways and sequences in which it could be done. It essentially covers the aspects of ‘What to do’ and ‘How to do it’.</a:t>
            </a:r>
            <a:endParaRPr b="1" sz="2400">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p>
        </p:txBody>
      </p:sp>
      <p:pic>
        <p:nvPicPr>
          <p:cNvPr id="583" name="Google Shape;583;p44"/>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pic>
        <p:nvPicPr>
          <p:cNvPr id="584" name="Google Shape;584;p44"/>
          <p:cNvPicPr preferRelativeResize="0"/>
          <p:nvPr/>
        </p:nvPicPr>
        <p:blipFill rotWithShape="1">
          <a:blip r:embed="rId4">
            <a:alphaModFix/>
          </a:blip>
          <a:srcRect b="0" l="0" r="0" t="0"/>
          <a:stretch/>
        </p:blipFill>
        <p:spPr>
          <a:xfrm>
            <a:off x="1371600" y="3276600"/>
            <a:ext cx="6400800" cy="34874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5"/>
          <p:cNvSpPr txBox="1"/>
          <p:nvPr>
            <p:ph idx="1" type="body"/>
          </p:nvPr>
        </p:nvSpPr>
        <p:spPr>
          <a:xfrm>
            <a:off x="304800" y="1227414"/>
            <a:ext cx="8610600" cy="524958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Planning helps to minimize the cost by optimum utilization of available resources, reduces irrational approaches, duplication of works and inter departmental conflicts. It encourages innovation and creativity among the construction managers.</a:t>
            </a:r>
            <a:endParaRPr/>
          </a:p>
          <a:p>
            <a:pPr indent="0" lvl="0" marL="0" rtl="0" algn="just">
              <a:spcBef>
                <a:spcPts val="620"/>
              </a:spcBef>
              <a:spcAft>
                <a:spcPts val="0"/>
              </a:spcAft>
              <a:buClr>
                <a:schemeClr val="dk1"/>
              </a:buClr>
              <a:buSzPts val="3100"/>
              <a:buNone/>
            </a:pPr>
            <a:r>
              <a:rPr b="1" lang="en-US" sz="3100">
                <a:latin typeface="Times New Roman"/>
                <a:ea typeface="Times New Roman"/>
                <a:cs typeface="Times New Roman"/>
                <a:sym typeface="Times New Roman"/>
              </a:rPr>
              <a:t>b) </a:t>
            </a:r>
            <a:r>
              <a:rPr b="1" lang="en-US" sz="3100" u="sng">
                <a:latin typeface="Times New Roman"/>
                <a:ea typeface="Times New Roman"/>
                <a:cs typeface="Times New Roman"/>
                <a:sym typeface="Times New Roman"/>
              </a:rPr>
              <a:t>Scheduling in Construction Management:</a:t>
            </a:r>
            <a:endParaRPr/>
          </a:p>
          <a:p>
            <a:pPr indent="0" lvl="0" marL="0" rtl="0" algn="just">
              <a:spcBef>
                <a:spcPts val="620"/>
              </a:spcBef>
              <a:spcAft>
                <a:spcPts val="0"/>
              </a:spcAft>
              <a:buClr>
                <a:schemeClr val="dk1"/>
              </a:buClr>
              <a:buSzPts val="3100"/>
              <a:buNone/>
            </a:pPr>
            <a:r>
              <a:rPr lang="en-US" sz="3100">
                <a:latin typeface="Times New Roman"/>
                <a:ea typeface="Times New Roman"/>
                <a:cs typeface="Times New Roman"/>
                <a:sym typeface="Times New Roman"/>
              </a:rPr>
              <a:t>      </a:t>
            </a:r>
            <a:r>
              <a:rPr lang="en-US" sz="2600">
                <a:latin typeface="Times New Roman"/>
                <a:ea typeface="Times New Roman"/>
                <a:cs typeface="Times New Roman"/>
                <a:sym typeface="Times New Roman"/>
              </a:rPr>
              <a:t>Scheduling is the fitting of the final work plan to a    time scale. It shows the duration and order of various construction activities. It deals with the aspect of ‘when to do it’.</a:t>
            </a:r>
            <a:endParaRPr b="1" sz="2600">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p>
        </p:txBody>
      </p:sp>
      <p:pic>
        <p:nvPicPr>
          <p:cNvPr id="590" name="Google Shape;590;p45"/>
          <p:cNvPicPr preferRelativeResize="0"/>
          <p:nvPr/>
        </p:nvPicPr>
        <p:blipFill rotWithShape="1">
          <a:blip r:embed="rId3">
            <a:alphaModFix/>
          </a:blip>
          <a:srcRect b="0" l="0" r="0" t="0"/>
          <a:stretch/>
        </p:blipFill>
        <p:spPr>
          <a:xfrm>
            <a:off x="304800" y="228600"/>
            <a:ext cx="8763000" cy="9937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6"/>
          <p:cNvSpPr txBox="1"/>
          <p:nvPr>
            <p:ph idx="1" type="body"/>
          </p:nvPr>
        </p:nvSpPr>
        <p:spPr>
          <a:xfrm>
            <a:off x="457200" y="1447800"/>
            <a:ext cx="8229600" cy="452596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3200"/>
              <a:buNone/>
            </a:pPr>
            <a:r>
              <a:rPr b="1" lang="en-US">
                <a:latin typeface="Times New Roman"/>
                <a:ea typeface="Times New Roman"/>
                <a:cs typeface="Times New Roman"/>
                <a:sym typeface="Times New Roman"/>
              </a:rPr>
              <a:t>c) </a:t>
            </a:r>
            <a:r>
              <a:rPr b="1" lang="en-US" u="sng">
                <a:latin typeface="Times New Roman"/>
                <a:ea typeface="Times New Roman"/>
                <a:cs typeface="Times New Roman"/>
                <a:sym typeface="Times New Roman"/>
              </a:rPr>
              <a:t>Organizing:</a:t>
            </a:r>
            <a:endParaRPr/>
          </a:p>
          <a:p>
            <a:pPr indent="0" lvl="0" marL="0" rtl="0" algn="just">
              <a:spcBef>
                <a:spcPts val="520"/>
              </a:spcBef>
              <a:spcAft>
                <a:spcPts val="0"/>
              </a:spcAft>
              <a:buClr>
                <a:schemeClr val="dk1"/>
              </a:buClr>
              <a:buSzPts val="2600"/>
              <a:buNone/>
            </a:pPr>
            <a:r>
              <a:rPr lang="en-US" sz="2600">
                <a:latin typeface="Times New Roman"/>
                <a:ea typeface="Times New Roman"/>
                <a:cs typeface="Times New Roman"/>
                <a:sym typeface="Times New Roman"/>
              </a:rPr>
              <a:t>Organizing is concerned with decision of the total construction work into manageable departments/sections and systematically managing various operations by delegating specific tasks to individuals.</a:t>
            </a:r>
            <a:endParaRPr/>
          </a:p>
          <a:p>
            <a:pPr indent="0" lvl="0" marL="0" rtl="0" algn="just">
              <a:spcBef>
                <a:spcPts val="640"/>
              </a:spcBef>
              <a:spcAft>
                <a:spcPts val="0"/>
              </a:spcAft>
              <a:buClr>
                <a:schemeClr val="dk1"/>
              </a:buClr>
              <a:buSzPts val="3200"/>
              <a:buNone/>
            </a:pPr>
            <a:r>
              <a:rPr b="1" lang="en-US">
                <a:latin typeface="Times New Roman"/>
                <a:ea typeface="Times New Roman"/>
                <a:cs typeface="Times New Roman"/>
                <a:sym typeface="Times New Roman"/>
              </a:rPr>
              <a:t>d) </a:t>
            </a:r>
            <a:r>
              <a:rPr b="1" lang="en-US" u="sng">
                <a:latin typeface="Times New Roman"/>
                <a:ea typeface="Times New Roman"/>
                <a:cs typeface="Times New Roman"/>
                <a:sym typeface="Times New Roman"/>
              </a:rPr>
              <a:t>Staffing:</a:t>
            </a:r>
            <a:endParaRPr/>
          </a:p>
          <a:p>
            <a:pPr indent="0" lvl="0" marL="0" rtl="0" algn="just">
              <a:spcBef>
                <a:spcPts val="520"/>
              </a:spcBef>
              <a:spcAft>
                <a:spcPts val="0"/>
              </a:spcAft>
              <a:buClr>
                <a:schemeClr val="dk1"/>
              </a:buClr>
              <a:buSzPts val="2600"/>
              <a:buNone/>
            </a:pPr>
            <a:r>
              <a:rPr lang="en-US" sz="2600">
                <a:latin typeface="Times New Roman"/>
                <a:ea typeface="Times New Roman"/>
                <a:cs typeface="Times New Roman"/>
                <a:sym typeface="Times New Roman"/>
              </a:rPr>
              <a:t>Staffing is the provision of right people to each section  department created for successful completion of a construction project.</a:t>
            </a:r>
            <a:endParaRPr/>
          </a:p>
          <a:p>
            <a:pPr indent="0" lvl="0" marL="0" rtl="0" algn="l">
              <a:spcBef>
                <a:spcPts val="640"/>
              </a:spcBef>
              <a:spcAft>
                <a:spcPts val="0"/>
              </a:spcAft>
              <a:buClr>
                <a:schemeClr val="dk1"/>
              </a:buClr>
              <a:buSzPts val="3200"/>
              <a:buNone/>
            </a:pPr>
            <a:r>
              <a:t/>
            </a:r>
            <a:endParaRPr/>
          </a:p>
        </p:txBody>
      </p:sp>
      <p:pic>
        <p:nvPicPr>
          <p:cNvPr id="596" name="Google Shape;596;p46"/>
          <p:cNvPicPr preferRelativeResize="0"/>
          <p:nvPr/>
        </p:nvPicPr>
        <p:blipFill rotWithShape="1">
          <a:blip r:embed="rId3">
            <a:alphaModFix/>
          </a:blip>
          <a:srcRect b="0" l="0" r="0" t="0"/>
          <a:stretch/>
        </p:blipFill>
        <p:spPr>
          <a:xfrm>
            <a:off x="304800" y="234970"/>
            <a:ext cx="8763000" cy="9937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7"/>
          <p:cNvSpPr txBox="1"/>
          <p:nvPr>
            <p:ph idx="1" type="body"/>
          </p:nvPr>
        </p:nvSpPr>
        <p:spPr>
          <a:xfrm>
            <a:off x="457200" y="1054693"/>
            <a:ext cx="8229600" cy="452596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3200"/>
              <a:buNone/>
            </a:pPr>
            <a:r>
              <a:rPr b="1" lang="en-US">
                <a:latin typeface="Times New Roman"/>
                <a:ea typeface="Times New Roman"/>
                <a:cs typeface="Times New Roman"/>
                <a:sym typeface="Times New Roman"/>
              </a:rPr>
              <a:t>e) </a:t>
            </a:r>
            <a:r>
              <a:rPr b="1" lang="en-US" sz="3000" u="sng">
                <a:latin typeface="Times New Roman"/>
                <a:ea typeface="Times New Roman"/>
                <a:cs typeface="Times New Roman"/>
                <a:sym typeface="Times New Roman"/>
              </a:rPr>
              <a:t>Directing</a:t>
            </a:r>
            <a:r>
              <a:rPr b="1" lang="en-US" sz="3000">
                <a:latin typeface="Times New Roman"/>
                <a:ea typeface="Times New Roman"/>
                <a:cs typeface="Times New Roman"/>
                <a:sym typeface="Times New Roman"/>
              </a:rPr>
              <a:t>:</a:t>
            </a:r>
            <a:r>
              <a:rPr lang="en-US">
                <a:latin typeface="Times New Roman"/>
                <a:ea typeface="Times New Roman"/>
                <a:cs typeface="Times New Roman"/>
                <a:sym typeface="Times New Roman"/>
              </a:rPr>
              <a:t> </a:t>
            </a:r>
            <a:r>
              <a:rPr lang="en-US" sz="2600">
                <a:latin typeface="Times New Roman"/>
                <a:ea typeface="Times New Roman"/>
                <a:cs typeface="Times New Roman"/>
                <a:sym typeface="Times New Roman"/>
              </a:rPr>
              <a:t>It is concerned with training sub ordinates to carryout assigned tasks, supervising their work and guiding their efforts. It also involves motivating staff to achieve desired results. </a:t>
            </a:r>
            <a:endParaRPr/>
          </a:p>
          <a:p>
            <a:pPr indent="0" lvl="0" marL="0" rtl="0" algn="just">
              <a:spcBef>
                <a:spcPts val="700"/>
              </a:spcBef>
              <a:spcAft>
                <a:spcPts val="0"/>
              </a:spcAft>
              <a:buClr>
                <a:schemeClr val="dk1"/>
              </a:buClr>
              <a:buSzPts val="3200"/>
              <a:buNone/>
            </a:pPr>
            <a:r>
              <a:rPr b="1" lang="en-US">
                <a:latin typeface="Times New Roman"/>
                <a:ea typeface="Times New Roman"/>
                <a:cs typeface="Times New Roman"/>
                <a:sym typeface="Times New Roman"/>
              </a:rPr>
              <a:t>f</a:t>
            </a:r>
            <a:r>
              <a:rPr b="1" lang="en-US" sz="3500">
                <a:latin typeface="Times New Roman"/>
                <a:ea typeface="Times New Roman"/>
                <a:cs typeface="Times New Roman"/>
                <a:sym typeface="Times New Roman"/>
              </a:rPr>
              <a:t>) </a:t>
            </a:r>
            <a:r>
              <a:rPr b="1" lang="en-US" sz="3000" u="sng">
                <a:latin typeface="Times New Roman"/>
                <a:ea typeface="Times New Roman"/>
                <a:cs typeface="Times New Roman"/>
                <a:sym typeface="Times New Roman"/>
              </a:rPr>
              <a:t>Controlling:</a:t>
            </a:r>
            <a:r>
              <a:rPr lang="en-US" sz="3500" u="sng">
                <a:latin typeface="Times New Roman"/>
                <a:ea typeface="Times New Roman"/>
                <a:cs typeface="Times New Roman"/>
                <a:sym typeface="Times New Roman"/>
              </a:rPr>
              <a:t> </a:t>
            </a:r>
            <a:r>
              <a:rPr lang="en-US" sz="2600">
                <a:latin typeface="Times New Roman"/>
                <a:ea typeface="Times New Roman"/>
                <a:cs typeface="Times New Roman"/>
                <a:sym typeface="Times New Roman"/>
              </a:rPr>
              <a:t>It involves a constant review of the work plan to check on actual achievements and to discover and rectify deviation through appropriate corrective measures. </a:t>
            </a:r>
            <a:endParaRPr sz="2600">
              <a:latin typeface="Times New Roman"/>
              <a:ea typeface="Times New Roman"/>
              <a:cs typeface="Times New Roman"/>
              <a:sym typeface="Times New Roman"/>
            </a:endParaRPr>
          </a:p>
        </p:txBody>
      </p:sp>
      <p:pic>
        <p:nvPicPr>
          <p:cNvPr id="602" name="Google Shape;602;p47"/>
          <p:cNvPicPr preferRelativeResize="0"/>
          <p:nvPr/>
        </p:nvPicPr>
        <p:blipFill rotWithShape="1">
          <a:blip r:embed="rId3">
            <a:alphaModFix/>
          </a:blip>
          <a:srcRect b="0" l="0" r="0" t="0"/>
          <a:stretch/>
        </p:blipFill>
        <p:spPr>
          <a:xfrm>
            <a:off x="190500" y="60959"/>
            <a:ext cx="8763000" cy="993734"/>
          </a:xfrm>
          <a:prstGeom prst="rect">
            <a:avLst/>
          </a:prstGeom>
          <a:noFill/>
          <a:ln>
            <a:noFill/>
          </a:ln>
        </p:spPr>
      </p:pic>
      <p:pic>
        <p:nvPicPr>
          <p:cNvPr id="603" name="Google Shape;603;p47"/>
          <p:cNvPicPr preferRelativeResize="0"/>
          <p:nvPr/>
        </p:nvPicPr>
        <p:blipFill rotWithShape="1">
          <a:blip r:embed="rId4">
            <a:alphaModFix/>
          </a:blip>
          <a:srcRect b="0" l="0" r="0" t="0"/>
          <a:stretch/>
        </p:blipFill>
        <p:spPr>
          <a:xfrm>
            <a:off x="2251733" y="4226287"/>
            <a:ext cx="4640534" cy="26317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8"/>
          <p:cNvSpPr txBox="1"/>
          <p:nvPr>
            <p:ph idx="1" type="body"/>
          </p:nvPr>
        </p:nvSpPr>
        <p:spPr>
          <a:xfrm>
            <a:off x="279400" y="1222334"/>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b="1" lang="en-US">
                <a:latin typeface="Times New Roman"/>
                <a:ea typeface="Times New Roman"/>
                <a:cs typeface="Times New Roman"/>
                <a:sym typeface="Times New Roman"/>
              </a:rPr>
              <a:t>g) </a:t>
            </a:r>
            <a:r>
              <a:rPr b="1" lang="en-US" u="sng">
                <a:latin typeface="Times New Roman"/>
                <a:ea typeface="Times New Roman"/>
                <a:cs typeface="Times New Roman"/>
                <a:sym typeface="Times New Roman"/>
              </a:rPr>
              <a:t>Coordinating:</a:t>
            </a:r>
            <a:r>
              <a:rPr lang="en-US" u="sng">
                <a:latin typeface="Times New Roman"/>
                <a:ea typeface="Times New Roman"/>
                <a:cs typeface="Times New Roman"/>
                <a:sym typeface="Times New Roman"/>
              </a:rPr>
              <a:t> </a:t>
            </a:r>
            <a:endParaRPr/>
          </a:p>
          <a:p>
            <a:pPr indent="0" lvl="0" marL="0" rtl="0" algn="just">
              <a:spcBef>
                <a:spcPts val="520"/>
              </a:spcBef>
              <a:spcAft>
                <a:spcPts val="0"/>
              </a:spcAft>
              <a:buClr>
                <a:schemeClr val="dk1"/>
              </a:buClr>
              <a:buSzPts val="2600"/>
              <a:buNone/>
            </a:pPr>
            <a:r>
              <a:rPr lang="en-US" sz="2600">
                <a:latin typeface="Times New Roman"/>
                <a:ea typeface="Times New Roman"/>
                <a:cs typeface="Times New Roman"/>
                <a:sym typeface="Times New Roman"/>
              </a:rPr>
              <a:t>It involves bringing together and coordinating the work of various departments and sections so as to have good communication. It is necessary for each section to aware of its role and the assistance to be expected from others.</a:t>
            </a:r>
            <a:endParaRPr sz="2600">
              <a:latin typeface="Times New Roman"/>
              <a:ea typeface="Times New Roman"/>
              <a:cs typeface="Times New Roman"/>
              <a:sym typeface="Times New Roman"/>
            </a:endParaRPr>
          </a:p>
        </p:txBody>
      </p:sp>
      <p:pic>
        <p:nvPicPr>
          <p:cNvPr id="609" name="Google Shape;609;p48"/>
          <p:cNvPicPr preferRelativeResize="0"/>
          <p:nvPr/>
        </p:nvPicPr>
        <p:blipFill rotWithShape="1">
          <a:blip r:embed="rId3">
            <a:alphaModFix/>
          </a:blip>
          <a:srcRect b="0" l="0" r="0" t="0"/>
          <a:stretch/>
        </p:blipFill>
        <p:spPr>
          <a:xfrm>
            <a:off x="299720" y="222069"/>
            <a:ext cx="8763000" cy="993734"/>
          </a:xfrm>
          <a:prstGeom prst="rect">
            <a:avLst/>
          </a:prstGeom>
          <a:noFill/>
          <a:ln>
            <a:noFill/>
          </a:ln>
        </p:spPr>
      </p:pic>
      <p:pic>
        <p:nvPicPr>
          <p:cNvPr id="610" name="Google Shape;610;p48"/>
          <p:cNvPicPr preferRelativeResize="0"/>
          <p:nvPr/>
        </p:nvPicPr>
        <p:blipFill rotWithShape="1">
          <a:blip r:embed="rId4">
            <a:alphaModFix/>
          </a:blip>
          <a:srcRect b="0" l="0" r="0" t="0"/>
          <a:stretch/>
        </p:blipFill>
        <p:spPr>
          <a:xfrm>
            <a:off x="1752600" y="3515795"/>
            <a:ext cx="5562600" cy="31150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idx="1" type="body"/>
          </p:nvPr>
        </p:nvSpPr>
        <p:spPr>
          <a:xfrm>
            <a:off x="334699" y="1122122"/>
            <a:ext cx="8509579" cy="533676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202124"/>
              </a:buClr>
              <a:buSzPts val="2800"/>
              <a:buNone/>
            </a:pPr>
            <a:r>
              <a:rPr b="1" lang="en-US" sz="2800" u="sng">
                <a:solidFill>
                  <a:srgbClr val="202124"/>
                </a:solidFill>
                <a:latin typeface="Times New Roman"/>
                <a:ea typeface="Times New Roman"/>
                <a:cs typeface="Times New Roman"/>
                <a:sym typeface="Times New Roman"/>
              </a:rPr>
              <a:t>Components of Building: </a:t>
            </a:r>
            <a:endParaRPr/>
          </a:p>
        </p:txBody>
      </p:sp>
      <p:grpSp>
        <p:nvGrpSpPr>
          <p:cNvPr id="133" name="Google Shape;133;p5"/>
          <p:cNvGrpSpPr/>
          <p:nvPr/>
        </p:nvGrpSpPr>
        <p:grpSpPr>
          <a:xfrm>
            <a:off x="589860" y="245181"/>
            <a:ext cx="7964280" cy="973312"/>
            <a:chOff x="570120" y="550688"/>
            <a:chExt cx="7065812" cy="932277"/>
          </a:xfrm>
        </p:grpSpPr>
        <p:pic>
          <p:nvPicPr>
            <p:cNvPr descr="Institute of Technology.png" id="134" name="Google Shape;134;p5"/>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35" name="Google Shape;135;p5"/>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36" name="Google Shape;136;p5"/>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37" name="Google Shape;137;p5"/>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38" name="Google Shape;138;p5"/>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39" name="Google Shape;139;p5"/>
          <p:cNvPicPr preferRelativeResize="0"/>
          <p:nvPr/>
        </p:nvPicPr>
        <p:blipFill rotWithShape="1">
          <a:blip r:embed="rId4">
            <a:alphaModFix/>
          </a:blip>
          <a:srcRect b="0" l="0" r="0" t="0"/>
          <a:stretch/>
        </p:blipFill>
        <p:spPr>
          <a:xfrm>
            <a:off x="64894" y="1589667"/>
            <a:ext cx="4086225" cy="4371975"/>
          </a:xfrm>
          <a:prstGeom prst="rect">
            <a:avLst/>
          </a:prstGeom>
          <a:noFill/>
          <a:ln>
            <a:noFill/>
          </a:ln>
        </p:spPr>
      </p:pic>
      <p:pic>
        <p:nvPicPr>
          <p:cNvPr id="140" name="Google Shape;140;p5"/>
          <p:cNvPicPr preferRelativeResize="0"/>
          <p:nvPr/>
        </p:nvPicPr>
        <p:blipFill rotWithShape="1">
          <a:blip r:embed="rId5">
            <a:alphaModFix/>
          </a:blip>
          <a:srcRect b="0" l="0" r="0" t="0"/>
          <a:stretch/>
        </p:blipFill>
        <p:spPr>
          <a:xfrm>
            <a:off x="4278463" y="1652852"/>
            <a:ext cx="4866157" cy="3552295"/>
          </a:xfrm>
          <a:prstGeom prst="rect">
            <a:avLst/>
          </a:prstGeom>
          <a:noFill/>
          <a:ln>
            <a:noFill/>
          </a:ln>
        </p:spPr>
      </p:pic>
      <p:sp>
        <p:nvSpPr>
          <p:cNvPr id="141" name="Google Shape;141;p5"/>
          <p:cNvSpPr txBox="1"/>
          <p:nvPr/>
        </p:nvSpPr>
        <p:spPr>
          <a:xfrm>
            <a:off x="4599648" y="5506385"/>
            <a:ext cx="35070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Typical Building Elevation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idx="1" type="body"/>
          </p:nvPr>
        </p:nvSpPr>
        <p:spPr>
          <a:xfrm>
            <a:off x="334699" y="1122122"/>
            <a:ext cx="8509579" cy="533676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202124"/>
              </a:buClr>
              <a:buSzPts val="2800"/>
              <a:buNone/>
            </a:pPr>
            <a:r>
              <a:rPr b="1" lang="en-US" sz="2800" u="sng">
                <a:solidFill>
                  <a:srgbClr val="202124"/>
                </a:solidFill>
                <a:latin typeface="Times New Roman"/>
                <a:ea typeface="Times New Roman"/>
                <a:cs typeface="Times New Roman"/>
                <a:sym typeface="Times New Roman"/>
              </a:rPr>
              <a:t>Components of Building: </a:t>
            </a:r>
            <a:endParaRPr/>
          </a:p>
        </p:txBody>
      </p:sp>
      <p:grpSp>
        <p:nvGrpSpPr>
          <p:cNvPr id="147" name="Google Shape;147;p6"/>
          <p:cNvGrpSpPr/>
          <p:nvPr/>
        </p:nvGrpSpPr>
        <p:grpSpPr>
          <a:xfrm>
            <a:off x="589860" y="245181"/>
            <a:ext cx="7964280" cy="973312"/>
            <a:chOff x="570120" y="550688"/>
            <a:chExt cx="7065812" cy="932277"/>
          </a:xfrm>
        </p:grpSpPr>
        <p:pic>
          <p:nvPicPr>
            <p:cNvPr descr="Institute of Technology.png" id="148" name="Google Shape;148;p6"/>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49" name="Google Shape;149;p6"/>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50" name="Google Shape;150;p6"/>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51" name="Google Shape;151;p6"/>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52" name="Google Shape;152;p6"/>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53" name="Google Shape;153;p6"/>
          <p:cNvPicPr preferRelativeResize="0"/>
          <p:nvPr/>
        </p:nvPicPr>
        <p:blipFill rotWithShape="1">
          <a:blip r:embed="rId4">
            <a:alphaModFix/>
          </a:blip>
          <a:srcRect b="0" l="0" r="0" t="0"/>
          <a:stretch/>
        </p:blipFill>
        <p:spPr>
          <a:xfrm>
            <a:off x="0" y="1885729"/>
            <a:ext cx="9048750" cy="390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ph idx="1" type="body"/>
          </p:nvPr>
        </p:nvSpPr>
        <p:spPr>
          <a:xfrm>
            <a:off x="152401" y="1218493"/>
            <a:ext cx="3887192" cy="533676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spcBef>
                <a:spcPts val="0"/>
              </a:spcBef>
              <a:spcAft>
                <a:spcPts val="0"/>
              </a:spcAft>
              <a:buClr>
                <a:srgbClr val="202124"/>
              </a:buClr>
              <a:buSzPct val="100000"/>
              <a:buNone/>
            </a:pPr>
            <a:r>
              <a:rPr b="1" lang="en-US" sz="2800">
                <a:solidFill>
                  <a:srgbClr val="202124"/>
                </a:solidFill>
                <a:latin typeface="Times New Roman"/>
                <a:ea typeface="Times New Roman"/>
                <a:cs typeface="Times New Roman"/>
                <a:sym typeface="Times New Roman"/>
              </a:rPr>
              <a:t>Structural Engineering:</a:t>
            </a:r>
            <a:endParaRPr/>
          </a:p>
          <a:p>
            <a:pPr indent="-342900" lvl="0" marL="342900" rtl="0" algn="just">
              <a:spcBef>
                <a:spcPts val="442"/>
              </a:spcBef>
              <a:spcAft>
                <a:spcPts val="0"/>
              </a:spcAft>
              <a:buClr>
                <a:srgbClr val="202124"/>
              </a:buClr>
              <a:buSzPct val="100000"/>
              <a:buChar char="•"/>
            </a:pPr>
            <a:r>
              <a:rPr lang="en-US" sz="2600">
                <a:solidFill>
                  <a:srgbClr val="202124"/>
                </a:solidFill>
                <a:latin typeface="Times New Roman"/>
                <a:ea typeface="Times New Roman"/>
                <a:cs typeface="Times New Roman"/>
                <a:sym typeface="Times New Roman"/>
              </a:rPr>
              <a:t>Structural engineering is the science and art of designing and making, with economy and elegance, buildings, bridges, frameworks and other structures so that they can safely resist the forces to which they may be subjected.</a:t>
            </a:r>
            <a:endParaRPr/>
          </a:p>
          <a:p>
            <a:pPr indent="-342900" lvl="0" marL="342900" rtl="0" algn="just">
              <a:spcBef>
                <a:spcPts val="442"/>
              </a:spcBef>
              <a:spcAft>
                <a:spcPts val="0"/>
              </a:spcAft>
              <a:buClr>
                <a:srgbClr val="202124"/>
              </a:buClr>
              <a:buSzPct val="100000"/>
              <a:buChar char="•"/>
            </a:pPr>
            <a:r>
              <a:rPr lang="en-US" sz="2600">
                <a:solidFill>
                  <a:srgbClr val="202124"/>
                </a:solidFill>
                <a:latin typeface="Times New Roman"/>
                <a:ea typeface="Times New Roman"/>
                <a:cs typeface="Times New Roman"/>
                <a:sym typeface="Times New Roman"/>
              </a:rPr>
              <a:t>Structural Engineers plays a vital role in the planning, design, supervision, and implementation of a construction project for the structures to be materialized.</a:t>
            </a:r>
            <a:endParaRPr/>
          </a:p>
        </p:txBody>
      </p:sp>
      <p:grpSp>
        <p:nvGrpSpPr>
          <p:cNvPr id="159" name="Google Shape;159;p7"/>
          <p:cNvGrpSpPr/>
          <p:nvPr/>
        </p:nvGrpSpPr>
        <p:grpSpPr>
          <a:xfrm>
            <a:off x="517581" y="245181"/>
            <a:ext cx="7964280" cy="973312"/>
            <a:chOff x="570120" y="550688"/>
            <a:chExt cx="7065812" cy="932277"/>
          </a:xfrm>
        </p:grpSpPr>
        <p:pic>
          <p:nvPicPr>
            <p:cNvPr descr="Institute of Technology.png" id="160" name="Google Shape;160;p7"/>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61" name="Google Shape;161;p7"/>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62" name="Google Shape;162;p7"/>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63" name="Google Shape;163;p7"/>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64" name="Google Shape;164;p7"/>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65" name="Google Shape;165;p7"/>
          <p:cNvPicPr preferRelativeResize="0"/>
          <p:nvPr/>
        </p:nvPicPr>
        <p:blipFill rotWithShape="1">
          <a:blip r:embed="rId4">
            <a:alphaModFix/>
          </a:blip>
          <a:srcRect b="0" l="0" r="0" t="0"/>
          <a:stretch/>
        </p:blipFill>
        <p:spPr>
          <a:xfrm>
            <a:off x="4166070" y="1752600"/>
            <a:ext cx="4872276" cy="32515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idx="1" type="body"/>
          </p:nvPr>
        </p:nvSpPr>
        <p:spPr>
          <a:xfrm>
            <a:off x="431799" y="1249318"/>
            <a:ext cx="8483597" cy="5368236"/>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333E49"/>
              </a:buClr>
              <a:buSzPts val="2800"/>
              <a:buNone/>
            </a:pPr>
            <a:r>
              <a:rPr b="1" i="0" lang="en-US" sz="2800">
                <a:solidFill>
                  <a:srgbClr val="333E49"/>
                </a:solidFill>
                <a:latin typeface="Times New Roman"/>
                <a:ea typeface="Times New Roman"/>
                <a:cs typeface="Times New Roman"/>
                <a:sym typeface="Times New Roman"/>
              </a:rPr>
              <a:t>    Responsibilities</a:t>
            </a:r>
            <a:r>
              <a:rPr lang="en-US" sz="2600">
                <a:latin typeface="Times New Roman"/>
                <a:ea typeface="Times New Roman"/>
                <a:cs typeface="Times New Roman"/>
                <a:sym typeface="Times New Roman"/>
              </a:rPr>
              <a:t> </a:t>
            </a:r>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Design structures, such as buildings or bridges.</a:t>
            </a:r>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Create structural models by using computer-aided design software.</a:t>
            </a:r>
            <a:endParaRPr sz="2600">
              <a:solidFill>
                <a:srgbClr val="333E49"/>
              </a:solidFill>
              <a:latin typeface="Times New Roman"/>
              <a:ea typeface="Times New Roman"/>
              <a:cs typeface="Times New Roman"/>
              <a:sym typeface="Times New Roman"/>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Measure loads and pressures caused by environmental or human influence.</a:t>
            </a:r>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Follow construction safety guidelines.</a:t>
            </a:r>
            <a:endParaRPr sz="2600">
              <a:solidFill>
                <a:srgbClr val="333E49"/>
              </a:solidFill>
              <a:latin typeface="Times New Roman"/>
              <a:ea typeface="Times New Roman"/>
              <a:cs typeface="Times New Roman"/>
              <a:sym typeface="Times New Roman"/>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Choose appropriate materials based on structural specifications.</a:t>
            </a:r>
            <a:endParaRPr/>
          </a:p>
          <a:p>
            <a:pPr indent="-342900" lvl="0" marL="342900" rtl="0" algn="just">
              <a:spcBef>
                <a:spcPts val="520"/>
              </a:spcBef>
              <a:spcAft>
                <a:spcPts val="0"/>
              </a:spcAft>
              <a:buClr>
                <a:srgbClr val="333E49"/>
              </a:buClr>
              <a:buSzPts val="2600"/>
              <a:buChar char="•"/>
            </a:pPr>
            <a:r>
              <a:rPr b="0" i="0" lang="en-US" sz="2600">
                <a:solidFill>
                  <a:srgbClr val="333E49"/>
                </a:solidFill>
                <a:latin typeface="Times New Roman"/>
                <a:ea typeface="Times New Roman"/>
                <a:cs typeface="Times New Roman"/>
                <a:sym typeface="Times New Roman"/>
              </a:rPr>
              <a:t>Monitor on-site construction processes and supervise construction workers.</a:t>
            </a:r>
            <a:endParaRPr/>
          </a:p>
          <a:p>
            <a:pPr indent="-190500" lvl="0" marL="342900" rtl="0" algn="just">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grpSp>
        <p:nvGrpSpPr>
          <p:cNvPr id="171" name="Google Shape;171;p8"/>
          <p:cNvGrpSpPr/>
          <p:nvPr/>
        </p:nvGrpSpPr>
        <p:grpSpPr>
          <a:xfrm>
            <a:off x="697120" y="152400"/>
            <a:ext cx="7964280" cy="973312"/>
            <a:chOff x="570120" y="550688"/>
            <a:chExt cx="7065812" cy="932277"/>
          </a:xfrm>
        </p:grpSpPr>
        <p:pic>
          <p:nvPicPr>
            <p:cNvPr descr="Institute of Technology.png" id="172" name="Google Shape;172;p8"/>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73" name="Google Shape;173;p8"/>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74" name="Google Shape;174;p8"/>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75" name="Google Shape;175;p8"/>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76" name="Google Shape;176;p8"/>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ph idx="1" type="body"/>
          </p:nvPr>
        </p:nvSpPr>
        <p:spPr>
          <a:xfrm>
            <a:off x="716289" y="1924758"/>
            <a:ext cx="8458191" cy="493641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Clr>
                <a:srgbClr val="333E49"/>
              </a:buClr>
              <a:buSzPct val="100000"/>
              <a:buNone/>
            </a:pPr>
            <a:r>
              <a:rPr b="1" i="0" lang="en-US" sz="2800">
                <a:solidFill>
                  <a:srgbClr val="333E49"/>
                </a:solidFill>
                <a:latin typeface="Times New Roman"/>
                <a:ea typeface="Times New Roman"/>
                <a:cs typeface="Times New Roman"/>
                <a:sym typeface="Times New Roman"/>
              </a:rPr>
              <a:t>  </a:t>
            </a:r>
            <a:endParaRPr/>
          </a:p>
          <a:p>
            <a:pPr indent="0" lvl="0" marL="0" rtl="0" algn="just">
              <a:spcBef>
                <a:spcPts val="518"/>
              </a:spcBef>
              <a:spcAft>
                <a:spcPts val="0"/>
              </a:spcAft>
              <a:buClr>
                <a:schemeClr val="dk1"/>
              </a:buClr>
              <a:buSzPct val="100000"/>
              <a:buNone/>
            </a:pPr>
            <a:r>
              <a:t/>
            </a:r>
            <a:endParaRPr b="1"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i="0"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i="0"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i="0" sz="2800">
              <a:solidFill>
                <a:srgbClr val="333E49"/>
              </a:solidFill>
              <a:latin typeface="Times New Roman"/>
              <a:ea typeface="Times New Roman"/>
              <a:cs typeface="Times New Roman"/>
              <a:sym typeface="Times New Roman"/>
            </a:endParaRPr>
          </a:p>
          <a:p>
            <a:pPr indent="0" lvl="0" marL="0" rtl="0" algn="just">
              <a:spcBef>
                <a:spcPts val="518"/>
              </a:spcBef>
              <a:spcAft>
                <a:spcPts val="0"/>
              </a:spcAft>
              <a:buClr>
                <a:schemeClr val="dk1"/>
              </a:buClr>
              <a:buSzPct val="100000"/>
              <a:buNone/>
            </a:pPr>
            <a:r>
              <a:t/>
            </a:r>
            <a:endParaRPr b="1" i="0" sz="2800">
              <a:solidFill>
                <a:srgbClr val="333E49"/>
              </a:solidFill>
              <a:latin typeface="Times New Roman"/>
              <a:ea typeface="Times New Roman"/>
              <a:cs typeface="Times New Roman"/>
              <a:sym typeface="Times New Roman"/>
            </a:endParaRPr>
          </a:p>
          <a:p>
            <a:pPr indent="0" lvl="0" marL="0" rtl="0" algn="just">
              <a:spcBef>
                <a:spcPts val="407"/>
              </a:spcBef>
              <a:spcAft>
                <a:spcPts val="0"/>
              </a:spcAft>
              <a:buClr>
                <a:srgbClr val="333E49"/>
              </a:buClr>
              <a:buSzPct val="100000"/>
              <a:buNone/>
            </a:pPr>
            <a:r>
              <a:rPr b="1" i="0" lang="en-US" sz="2200">
                <a:solidFill>
                  <a:srgbClr val="333E49"/>
                </a:solidFill>
                <a:latin typeface="Times New Roman"/>
                <a:ea typeface="Times New Roman"/>
                <a:cs typeface="Times New Roman"/>
                <a:sym typeface="Times New Roman"/>
              </a:rPr>
              <a:t> </a:t>
            </a:r>
            <a:endParaRPr/>
          </a:p>
          <a:p>
            <a:pPr indent="-342900" lvl="0" marL="342900" rtl="0" algn="just">
              <a:spcBef>
                <a:spcPts val="481"/>
              </a:spcBef>
              <a:spcAft>
                <a:spcPts val="0"/>
              </a:spcAft>
              <a:buClr>
                <a:srgbClr val="333E49"/>
              </a:buClr>
              <a:buSzPct val="100000"/>
              <a:buChar char="•"/>
            </a:pPr>
            <a:r>
              <a:rPr lang="en-US" sz="2600">
                <a:solidFill>
                  <a:srgbClr val="333E49"/>
                </a:solidFill>
                <a:latin typeface="Times New Roman"/>
                <a:ea typeface="Times New Roman"/>
                <a:cs typeface="Times New Roman"/>
                <a:sym typeface="Times New Roman"/>
              </a:rPr>
              <a:t>Prepare and allocate budgets.</a:t>
            </a:r>
            <a:endParaRPr/>
          </a:p>
          <a:p>
            <a:pPr indent="-342900" lvl="0" marL="342900" rtl="0" algn="just">
              <a:spcBef>
                <a:spcPts val="481"/>
              </a:spcBef>
              <a:spcAft>
                <a:spcPts val="0"/>
              </a:spcAft>
              <a:buClr>
                <a:srgbClr val="333E49"/>
              </a:buClr>
              <a:buSzPct val="100000"/>
              <a:buChar char="•"/>
            </a:pPr>
            <a:r>
              <a:rPr lang="en-US" sz="2600">
                <a:solidFill>
                  <a:srgbClr val="333E49"/>
                </a:solidFill>
                <a:latin typeface="Times New Roman"/>
                <a:ea typeface="Times New Roman"/>
                <a:cs typeface="Times New Roman"/>
                <a:sym typeface="Times New Roman"/>
              </a:rPr>
              <a:t>Track and report on project progress</a:t>
            </a:r>
            <a:endParaRPr/>
          </a:p>
          <a:p>
            <a:pPr indent="-342900" lvl="0" marL="342900" rtl="0" algn="just">
              <a:spcBef>
                <a:spcPts val="481"/>
              </a:spcBef>
              <a:spcAft>
                <a:spcPts val="0"/>
              </a:spcAft>
              <a:buClr>
                <a:srgbClr val="333E49"/>
              </a:buClr>
              <a:buSzPct val="100000"/>
              <a:buChar char="•"/>
            </a:pPr>
            <a:r>
              <a:rPr lang="en-US" sz="2600">
                <a:solidFill>
                  <a:srgbClr val="333E49"/>
                </a:solidFill>
                <a:latin typeface="Times New Roman"/>
                <a:ea typeface="Times New Roman"/>
                <a:cs typeface="Times New Roman"/>
                <a:sym typeface="Times New Roman"/>
              </a:rPr>
              <a:t>Collaborate with contractors and project managers </a:t>
            </a:r>
            <a:r>
              <a:rPr lang="en-US" sz="2400">
                <a:solidFill>
                  <a:srgbClr val="333E49"/>
                </a:solidFill>
                <a:latin typeface="Times New Roman"/>
                <a:ea typeface="Times New Roman"/>
                <a:cs typeface="Times New Roman"/>
                <a:sym typeface="Times New Roman"/>
              </a:rPr>
              <a:t>.</a:t>
            </a:r>
            <a:endParaRPr/>
          </a:p>
          <a:p>
            <a:pPr indent="-201930" lvl="0" marL="342900" rtl="0" algn="just">
              <a:spcBef>
                <a:spcPts val="444"/>
              </a:spcBef>
              <a:spcAft>
                <a:spcPts val="0"/>
              </a:spcAft>
              <a:buClr>
                <a:schemeClr val="dk1"/>
              </a:buClr>
              <a:buSzPct val="100000"/>
              <a:buNone/>
            </a:pPr>
            <a:r>
              <a:t/>
            </a:r>
            <a:endParaRPr sz="2400">
              <a:latin typeface="Times New Roman"/>
              <a:ea typeface="Times New Roman"/>
              <a:cs typeface="Times New Roman"/>
              <a:sym typeface="Times New Roman"/>
            </a:endParaRPr>
          </a:p>
          <a:p>
            <a:pPr indent="-154940" lvl="0" marL="34290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p:txBody>
      </p:sp>
      <p:grpSp>
        <p:nvGrpSpPr>
          <p:cNvPr id="182" name="Google Shape;182;p9"/>
          <p:cNvGrpSpPr/>
          <p:nvPr/>
        </p:nvGrpSpPr>
        <p:grpSpPr>
          <a:xfrm>
            <a:off x="334475" y="92928"/>
            <a:ext cx="7964280" cy="973312"/>
            <a:chOff x="570120" y="550688"/>
            <a:chExt cx="7065812" cy="932277"/>
          </a:xfrm>
        </p:grpSpPr>
        <p:pic>
          <p:nvPicPr>
            <p:cNvPr descr="Institute of Technology.png" id="183" name="Google Shape;183;p9"/>
            <p:cNvPicPr preferRelativeResize="0"/>
            <p:nvPr/>
          </p:nvPicPr>
          <p:blipFill rotWithShape="1">
            <a:blip r:embed="rId3">
              <a:alphaModFix/>
            </a:blip>
            <a:srcRect b="0" l="0" r="0" t="0"/>
            <a:stretch/>
          </p:blipFill>
          <p:spPr>
            <a:xfrm>
              <a:off x="570120" y="550688"/>
              <a:ext cx="3124685" cy="932277"/>
            </a:xfrm>
            <a:prstGeom prst="rect">
              <a:avLst/>
            </a:prstGeom>
            <a:noFill/>
            <a:ln>
              <a:noFill/>
            </a:ln>
          </p:spPr>
        </p:pic>
        <p:cxnSp>
          <p:nvCxnSpPr>
            <p:cNvPr id="184" name="Google Shape;184;p9"/>
            <p:cNvCxnSpPr/>
            <p:nvPr/>
          </p:nvCxnSpPr>
          <p:spPr>
            <a:xfrm>
              <a:off x="3807015"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85" name="Google Shape;185;p9"/>
            <p:cNvSpPr txBox="1"/>
            <p:nvPr/>
          </p:nvSpPr>
          <p:spPr>
            <a:xfrm>
              <a:off x="3842604" y="635022"/>
              <a:ext cx="22707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DEPARTMENT OF</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CIVIL ENGINEERING</a:t>
              </a:r>
              <a:endParaRPr/>
            </a:p>
          </p:txBody>
        </p:sp>
        <p:cxnSp>
          <p:nvCxnSpPr>
            <p:cNvPr id="186" name="Google Shape;186;p9"/>
            <p:cNvCxnSpPr/>
            <p:nvPr/>
          </p:nvCxnSpPr>
          <p:spPr>
            <a:xfrm>
              <a:off x="5231219" y="550688"/>
              <a:ext cx="0" cy="785055"/>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87" name="Google Shape;187;p9"/>
            <p:cNvSpPr txBox="1"/>
            <p:nvPr/>
          </p:nvSpPr>
          <p:spPr>
            <a:xfrm>
              <a:off x="5231219" y="550688"/>
              <a:ext cx="24047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Course: Basics of Civil Engineering &amp; Mechanics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Credits: 3:0:0</a:t>
              </a:r>
              <a:endParaRPr/>
            </a:p>
          </p:txBody>
        </p:sp>
      </p:grpSp>
      <p:pic>
        <p:nvPicPr>
          <p:cNvPr descr="See the source image" id="188" name="Google Shape;188;p9"/>
          <p:cNvPicPr preferRelativeResize="0"/>
          <p:nvPr/>
        </p:nvPicPr>
        <p:blipFill rotWithShape="1">
          <a:blip r:embed="rId4">
            <a:alphaModFix/>
          </a:blip>
          <a:srcRect b="0" l="0" r="0" t="0"/>
          <a:stretch/>
        </p:blipFill>
        <p:spPr>
          <a:xfrm>
            <a:off x="535542" y="1174606"/>
            <a:ext cx="8072915" cy="4192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2021-09-24T09:30:09Z</dcterms:created>
  <dc:creator>admin</dc:creator>
</cp:coreProperties>
</file>